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0" r:id="rId1"/>
  </p:sldMasterIdLst>
  <p:notesMasterIdLst>
    <p:notesMasterId r:id="rId86"/>
  </p:notesMasterIdLst>
  <p:sldIdLst>
    <p:sldId id="485" r:id="rId2"/>
    <p:sldId id="550" r:id="rId3"/>
    <p:sldId id="488" r:id="rId4"/>
    <p:sldId id="354" r:id="rId5"/>
    <p:sldId id="364" r:id="rId6"/>
    <p:sldId id="568" r:id="rId7"/>
    <p:sldId id="569" r:id="rId8"/>
    <p:sldId id="365" r:id="rId9"/>
    <p:sldId id="371" r:id="rId10"/>
    <p:sldId id="487" r:id="rId11"/>
    <p:sldId id="265" r:id="rId12"/>
    <p:sldId id="551" r:id="rId13"/>
    <p:sldId id="490" r:id="rId14"/>
    <p:sldId id="535" r:id="rId15"/>
    <p:sldId id="309" r:id="rId16"/>
    <p:sldId id="479" r:id="rId17"/>
    <p:sldId id="295" r:id="rId18"/>
    <p:sldId id="322" r:id="rId19"/>
    <p:sldId id="434" r:id="rId20"/>
    <p:sldId id="379" r:id="rId21"/>
    <p:sldId id="263" r:id="rId22"/>
    <p:sldId id="336" r:id="rId23"/>
    <p:sldId id="554" r:id="rId24"/>
    <p:sldId id="310" r:id="rId25"/>
    <p:sldId id="428" r:id="rId26"/>
    <p:sldId id="285" r:id="rId27"/>
    <p:sldId id="395" r:id="rId28"/>
    <p:sldId id="315" r:id="rId29"/>
    <p:sldId id="555" r:id="rId30"/>
    <p:sldId id="319" r:id="rId31"/>
    <p:sldId id="556" r:id="rId32"/>
    <p:sldId id="321" r:id="rId33"/>
    <p:sldId id="320" r:id="rId34"/>
    <p:sldId id="537" r:id="rId35"/>
    <p:sldId id="337" r:id="rId36"/>
    <p:sldId id="557" r:id="rId37"/>
    <p:sldId id="522" r:id="rId38"/>
    <p:sldId id="558" r:id="rId39"/>
    <p:sldId id="339" r:id="rId40"/>
    <p:sldId id="338" r:id="rId41"/>
    <p:sldId id="543" r:id="rId42"/>
    <p:sldId id="512" r:id="rId43"/>
    <p:sldId id="567" r:id="rId44"/>
    <p:sldId id="392" r:id="rId45"/>
    <p:sldId id="323" r:id="rId46"/>
    <p:sldId id="433" r:id="rId47"/>
    <p:sldId id="286" r:id="rId48"/>
    <p:sldId id="544" r:id="rId49"/>
    <p:sldId id="333" r:id="rId50"/>
    <p:sldId id="329" r:id="rId51"/>
    <p:sldId id="472" r:id="rId52"/>
    <p:sldId id="331" r:id="rId53"/>
    <p:sldId id="559" r:id="rId54"/>
    <p:sldId id="330" r:id="rId55"/>
    <p:sldId id="473" r:id="rId56"/>
    <p:sldId id="332" r:id="rId57"/>
    <p:sldId id="566" r:id="rId58"/>
    <p:sldId id="389" r:id="rId59"/>
    <p:sldId id="390" r:id="rId60"/>
    <p:sldId id="565" r:id="rId61"/>
    <p:sldId id="513" r:id="rId62"/>
    <p:sldId id="393" r:id="rId63"/>
    <p:sldId id="525" r:id="rId64"/>
    <p:sldId id="474" r:id="rId65"/>
    <p:sldId id="562" r:id="rId66"/>
    <p:sldId id="470" r:id="rId67"/>
    <p:sldId id="478" r:id="rId68"/>
    <p:sldId id="523" r:id="rId69"/>
    <p:sldId id="471" r:id="rId70"/>
    <p:sldId id="526" r:id="rId71"/>
    <p:sldId id="388" r:id="rId72"/>
    <p:sldId id="432" r:id="rId73"/>
    <p:sldId id="451" r:id="rId74"/>
    <p:sldId id="570" r:id="rId75"/>
    <p:sldId id="452" r:id="rId76"/>
    <p:sldId id="453" r:id="rId77"/>
    <p:sldId id="571" r:id="rId78"/>
    <p:sldId id="549" r:id="rId79"/>
    <p:sldId id="572" r:id="rId80"/>
    <p:sldId id="455" r:id="rId81"/>
    <p:sldId id="563" r:id="rId82"/>
    <p:sldId id="457" r:id="rId83"/>
    <p:sldId id="564" r:id="rId84"/>
    <p:sldId id="545" r:id="rId8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Office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ACD9"/>
    <a:srgbClr val="6CB30E"/>
    <a:srgbClr val="000000"/>
    <a:srgbClr val="0040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2283" autoAdjust="0"/>
    <p:restoredTop sz="88018"/>
  </p:normalViewPr>
  <p:slideViewPr>
    <p:cSldViewPr snapToGrid="0" snapToObjects="1">
      <p:cViewPr varScale="1">
        <p:scale>
          <a:sx n="103" d="100"/>
          <a:sy n="103" d="100"/>
        </p:scale>
        <p:origin x="114" y="3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viewProps" Target="viewProp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theme" Target="theme/theme1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presProps" Target="presProps.xml"/><Relationship Id="rId9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commentAuthors" Target="commentAuthor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1C89B6-0167-0549-A9D3-815C20C90D38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430F75-B5EC-044F-A636-30352D0A13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837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Scalable by being able to replicate several thousands to one (can be in parallel). Aggregators can fan in or out. Can have storage at any level.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430F75-B5EC-044F-A636-30352D0A135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5336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Inconsistent – middle of updating when sampling (some old/some new)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0F4152-DA21-4479-BA30-7B2CB31DD11E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6019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0F4152-DA21-4479-BA30-7B2CB31DD11E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4608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May remove </a:t>
            </a:r>
            <a:r>
              <a:rPr lang="en-US" dirty="0" err="1"/>
              <a:t>pid</a:t>
            </a:r>
            <a:r>
              <a:rPr lang="en-US" dirty="0"/>
              <a:t> from the basic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0F4152-DA21-4479-BA30-7B2CB31DD11E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4178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About setting up connection with sampler daemon. Interval ATTEMPTS to reconnect every 20 seconds IF it is disconnected.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430F75-B5EC-044F-A636-30352D0A1350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9221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0F4152-DA21-4479-BA30-7B2CB31DD11E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2699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0F4152-DA21-4479-BA30-7B2CB31DD11E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28369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0F4152-DA21-4479-BA30-7B2CB31DD11E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95056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0F4152-DA21-4479-BA30-7B2CB31DD11E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97542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 hosts are set up as producers. Ask them to uncomment mine (#1) and others if they want.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Run the following: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 to the script and uncomment yours,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jims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3 other random ones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Kill the aggregator and re-run with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ldmsd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Enter the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ldmsd_controller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(of the aggregator)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Run status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430F75-B5EC-044F-A636-30352D0A1350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79416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Say these features exist but don’t take time to run through them if we are running out of time. Otherwise do the following: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Enter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ldmsd_controller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THE SAMPLER (i.e.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simple_sampler.conf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Stop name=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vmstat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Term name=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vmstat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 to other terminal and query the aggregator (with –v or none)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430F75-B5EC-044F-A636-30352D0A1350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7373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430F75-B5EC-044F-A636-30352D0A135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47060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 back to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ldmsd_controller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terminal window (for the sampler) and do the following: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Stop name=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meminfo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Query aggregator with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ldms_ls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–v (explain that the sampler is no longer “updating”)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Kill sampler and query aggregator (explain that the aggregator is unaffected by this)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Restart sampler with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simple_sample.conf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Query aggregator and show that both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vmstat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meminfo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are being sampled and updated again (wait ~20secs)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430F75-B5EC-044F-A636-30352D0A1350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86311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0F4152-DA21-4479-BA30-7B2CB31DD11E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64468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0F4152-DA21-4479-BA30-7B2CB31DD11E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4830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0F4152-DA21-4479-BA30-7B2CB31DD11E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6128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0F4152-DA21-4479-BA30-7B2CB31DD11E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4818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PATH=Root of the directory structure of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ldms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Executables live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LD_LIBRARY_PATH=Libraries live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PYTHONPATH=Path needed for running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ldmd_controller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ZAP_LIBPATH=Transport directory lives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LDMD_PLUGIN_LIBPATH=Storage and sampler live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430F75-B5EC-044F-A636-30352D0A135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3911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Basic </a:t>
            </a:r>
            <a:r>
              <a:rPr lang="en-US" dirty="0" err="1"/>
              <a:t>ldms</a:t>
            </a:r>
            <a:r>
              <a:rPr lang="en-US" dirty="0"/>
              <a:t> daemon listening on socket transport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430F75-B5EC-044F-A636-30352D0A135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1850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Explain command arguments before running in terminal</a:t>
            </a:r>
          </a:p>
          <a:p>
            <a:pPr marL="171450" indent="-171450">
              <a:buFontTx/>
              <a:buChar char="-"/>
            </a:pPr>
            <a:r>
              <a:rPr lang="en-US" dirty="0"/>
              <a:t>Output will be </a:t>
            </a:r>
            <a:r>
              <a:rPr lang="en-US" dirty="0" err="1"/>
              <a:t>stdout</a:t>
            </a:r>
            <a:r>
              <a:rPr lang="en-US" dirty="0"/>
              <a:t> if no log file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0F4152-DA21-4479-BA30-7B2CB31DD11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2155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ldms_ls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listing information about the metric sets about the daemon. Means there was no metric set but did connect. 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(give example with different port number -- no sets present)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430F75-B5EC-044F-A636-30352D0A135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1549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Adding sampler plugin to sampler info about memory.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430F75-B5EC-044F-A636-30352D0A135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5185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Producer – needs to be globally unique.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430F75-B5EC-044F-A636-30352D0A135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9284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-l – long listing. Meta data are with M (won’t be changed/transmitted)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0F4152-DA21-4479-BA30-7B2CB31DD11E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5679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NM White 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1" y="1228439"/>
            <a:ext cx="12192000" cy="1690255"/>
          </a:xfrm>
          <a:prstGeom prst="rect">
            <a:avLst/>
          </a:prstGeom>
          <a:solidFill>
            <a:schemeClr val="tx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31" name="Picture 30"/>
          <p:cNvPicPr>
            <a:picLocks noChangeAspect="1"/>
          </p:cNvPicPr>
          <p:nvPr userDrawn="1"/>
        </p:nvPicPr>
        <p:blipFill rotWithShape="1">
          <a:blip r:embed="rId2" cstate="email">
            <a:alphaModFix amt="3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565572" y="2915624"/>
            <a:ext cx="4626429" cy="4782754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7565572" y="0"/>
            <a:ext cx="2623459" cy="6858000"/>
          </a:xfrm>
          <a:prstGeom prst="rect">
            <a:avLst/>
          </a:prstGeom>
          <a:solidFill>
            <a:srgbClr val="00ACD9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Title 1"/>
          <p:cNvSpPr>
            <a:spLocks noGrp="1"/>
          </p:cNvSpPr>
          <p:nvPr>
            <p:ph type="ctrTitle" hasCustomPrompt="1"/>
          </p:nvPr>
        </p:nvSpPr>
        <p:spPr>
          <a:xfrm>
            <a:off x="687681" y="1228439"/>
            <a:ext cx="6190211" cy="1690255"/>
          </a:xfrm>
        </p:spPr>
        <p:txBody>
          <a:bodyPr anchor="ctr">
            <a:normAutofit/>
          </a:bodyPr>
          <a:lstStyle>
            <a:lvl1pPr algn="l">
              <a:lnSpc>
                <a:spcPts val="3700"/>
              </a:lnSpc>
              <a:defRPr sz="3600" spc="31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00412" y="5306898"/>
            <a:ext cx="6261331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none" spc="200" baseline="0">
                <a:solidFill>
                  <a:schemeClr val="tx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457178" indent="0" algn="ctr">
              <a:buNone/>
              <a:defRPr sz="2400"/>
            </a:lvl2pPr>
            <a:lvl3pPr marL="914354" indent="0" algn="ctr">
              <a:buNone/>
              <a:defRPr sz="2400"/>
            </a:lvl3pPr>
            <a:lvl4pPr marL="1371532" indent="0" algn="ctr">
              <a:buNone/>
              <a:defRPr sz="2000"/>
            </a:lvl4pPr>
            <a:lvl5pPr marL="1828709" indent="0" algn="ctr">
              <a:buNone/>
              <a:defRPr sz="2000"/>
            </a:lvl5pPr>
            <a:lvl6pPr marL="2285886" indent="0" algn="ctr">
              <a:buNone/>
              <a:defRPr sz="2000"/>
            </a:lvl6pPr>
            <a:lvl7pPr marL="2743062" indent="0" algn="ctr">
              <a:buNone/>
              <a:defRPr sz="2000"/>
            </a:lvl7pPr>
            <a:lvl8pPr marL="3200240" indent="0" algn="ctr">
              <a:buNone/>
              <a:defRPr sz="2000"/>
            </a:lvl8pPr>
            <a:lvl9pPr marL="3657418" indent="0" algn="ctr">
              <a:buNone/>
              <a:defRPr sz="20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10"/>
          </p:nvPr>
        </p:nvSpPr>
        <p:spPr>
          <a:xfrm>
            <a:off x="64951" y="6459789"/>
            <a:ext cx="724296" cy="365125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84A6BEF6-8B5D-3A41-931E-E68E91FD74C0}" type="datetime1">
              <a:rPr lang="en-US" smtClean="0"/>
              <a:t>10/25/2021</a:t>
            </a:fld>
            <a:endParaRPr lang="en-US" dirty="0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565572" y="6459789"/>
            <a:ext cx="2623459" cy="36512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7835" y="292142"/>
            <a:ext cx="1834523" cy="706611"/>
          </a:xfrm>
          <a:prstGeom prst="rect">
            <a:avLst/>
          </a:prstGeom>
        </p:spPr>
      </p:pic>
      <p:sp>
        <p:nvSpPr>
          <p:cNvPr id="19" name="Rectangle 18"/>
          <p:cNvSpPr/>
          <p:nvPr userDrawn="1"/>
        </p:nvSpPr>
        <p:spPr>
          <a:xfrm>
            <a:off x="1" y="1228439"/>
            <a:ext cx="203131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 userDrawn="1"/>
        </p:nvSpPr>
        <p:spPr>
          <a:xfrm>
            <a:off x="789245" y="2915627"/>
            <a:ext cx="2037083" cy="905163"/>
          </a:xfrm>
          <a:prstGeom prst="rect">
            <a:avLst/>
          </a:prstGeom>
          <a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Rectangle 20"/>
          <p:cNvSpPr/>
          <p:nvPr userDrawn="1"/>
        </p:nvSpPr>
        <p:spPr>
          <a:xfrm>
            <a:off x="2865811" y="2915627"/>
            <a:ext cx="1345972" cy="905163"/>
          </a:xfrm>
          <a:prstGeom prst="rect">
            <a:avLst/>
          </a:prstGeom>
          <a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2" name="Rectangle 21"/>
          <p:cNvSpPr/>
          <p:nvPr userDrawn="1"/>
        </p:nvSpPr>
        <p:spPr>
          <a:xfrm>
            <a:off x="4251265" y="2915627"/>
            <a:ext cx="3314307" cy="905163"/>
          </a:xfrm>
          <a:prstGeom prst="rect">
            <a:avLst/>
          </a:prstGeom>
          <a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3" name="Rectangle 22"/>
          <p:cNvSpPr/>
          <p:nvPr userDrawn="1"/>
        </p:nvSpPr>
        <p:spPr>
          <a:xfrm>
            <a:off x="7565572" y="1363919"/>
            <a:ext cx="2623459" cy="1421017"/>
          </a:xfrm>
          <a:prstGeom prst="rect">
            <a:avLst/>
          </a:prstGeom>
          <a:blipFill>
            <a:blip r:embed="rId7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30" name="Picture 29"/>
          <p:cNvPicPr>
            <a:picLocks/>
          </p:cNvPicPr>
          <p:nvPr userDrawn="1"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9245" y="5673785"/>
            <a:ext cx="9399784" cy="36576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11336794" y="5627023"/>
            <a:ext cx="564475" cy="16356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 userDrawn="1"/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99371" y="5595527"/>
            <a:ext cx="776320" cy="194889"/>
          </a:xfrm>
          <a:prstGeom prst="rect">
            <a:avLst/>
          </a:prstGeom>
        </p:spPr>
      </p:pic>
      <p:sp>
        <p:nvSpPr>
          <p:cNvPr id="28" name="TextBox 27"/>
          <p:cNvSpPr txBox="1"/>
          <p:nvPr userDrawn="1"/>
        </p:nvSpPr>
        <p:spPr>
          <a:xfrm>
            <a:off x="10280342" y="5912353"/>
            <a:ext cx="183247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Sandia National Laboratories is a </a:t>
            </a:r>
            <a:r>
              <a:rPr lang="en-US" sz="6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multimission</a:t>
            </a:r>
            <a:r>
              <a:rPr lang="en-US" sz="6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laboratory managed and operated by National Technology &amp; Engineering Solutions of Sandia, LLC, a wholly owned subsidiary of Honeywell International Inc., for the U.S. Department of Energy’s National Nuclear Security Administration under contract DE-NA0003525.</a:t>
            </a:r>
            <a:endParaRPr lang="en-US" sz="600" dirty="0">
              <a:solidFill>
                <a:schemeClr val="tx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700411" y="5004000"/>
            <a:ext cx="4603750" cy="254000"/>
          </a:xfrm>
        </p:spPr>
        <p:txBody>
          <a:bodyPr anchor="ctr" anchorCtr="0">
            <a:noAutofit/>
          </a:bodyPr>
          <a:lstStyle>
            <a:lvl1pPr>
              <a:defRPr sz="1200" b="0" i="1" spc="200" baseline="0">
                <a:solidFill>
                  <a:schemeClr val="accent6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NM Section Titl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 userDrawn="1"/>
        </p:nvPicPr>
        <p:blipFill rotWithShape="1">
          <a:blip r:embed="rId2" cstate="email">
            <a:alphaModFix amt="3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4"/>
            <a:ext cx="12192000" cy="874708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4"/>
            <a:ext cx="4038961" cy="8747085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>
            <a:off x="1" y="3112603"/>
            <a:ext cx="12192000" cy="16952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130694" y="3112607"/>
            <a:ext cx="6190211" cy="1690255"/>
          </a:xfrm>
        </p:spPr>
        <p:txBody>
          <a:bodyPr anchor="ctr">
            <a:normAutofit/>
          </a:bodyPr>
          <a:lstStyle>
            <a:lvl1pPr algn="l">
              <a:lnSpc>
                <a:spcPts val="3700"/>
              </a:lnSpc>
              <a:defRPr sz="3600" spc="31" baseline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130696" y="5064546"/>
            <a:ext cx="6261331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none" spc="200" baseline="0">
                <a:solidFill>
                  <a:schemeClr val="tx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457178" indent="0" algn="ctr">
              <a:buNone/>
              <a:defRPr sz="2400"/>
            </a:lvl2pPr>
            <a:lvl3pPr marL="914354" indent="0" algn="ctr">
              <a:buNone/>
              <a:defRPr sz="2400"/>
            </a:lvl3pPr>
            <a:lvl4pPr marL="1371532" indent="0" algn="ctr">
              <a:buNone/>
              <a:defRPr sz="2000"/>
            </a:lvl4pPr>
            <a:lvl5pPr marL="1828709" indent="0" algn="ctr">
              <a:buNone/>
              <a:defRPr sz="2000"/>
            </a:lvl5pPr>
            <a:lvl6pPr marL="2285886" indent="0" algn="ctr">
              <a:buNone/>
              <a:defRPr sz="2000"/>
            </a:lvl6pPr>
            <a:lvl7pPr marL="2743062" indent="0" algn="ctr">
              <a:buNone/>
              <a:defRPr sz="2000"/>
            </a:lvl7pPr>
            <a:lvl8pPr marL="3200240" indent="0" algn="ctr">
              <a:buNone/>
              <a:defRPr sz="2000"/>
            </a:lvl8pPr>
            <a:lvl9pPr marL="3657418" indent="0" algn="ctr">
              <a:buNone/>
              <a:defRPr sz="20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951" y="6599583"/>
            <a:ext cx="724296" cy="25420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3D0FB7A-0984-5F42-9BF9-4F16409CEBE3}" type="datetime1">
              <a:rPr lang="en-US" smtClean="0"/>
              <a:t>10/25/2021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960" y="6599583"/>
            <a:ext cx="2512064" cy="25420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-511125" y="6459788"/>
            <a:ext cx="419397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14" name="Rectangle 13"/>
          <p:cNvSpPr/>
          <p:nvPr userDrawn="1"/>
        </p:nvSpPr>
        <p:spPr>
          <a:xfrm>
            <a:off x="1" y="3112607"/>
            <a:ext cx="203131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800" dirty="0"/>
          </a:p>
        </p:txBody>
      </p:sp>
      <p:pic>
        <p:nvPicPr>
          <p:cNvPr id="7" name="Picture 6"/>
          <p:cNvPicPr>
            <a:picLocks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38960" y="4893378"/>
            <a:ext cx="8153043" cy="6363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04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9367-8E19-584D-AFFE-3EFBBA0295C7}" type="datetime1">
              <a:rPr lang="en-US" smtClean="0"/>
              <a:t>10/25/2021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Double Contn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35B1B-1234-434F-BA64-2F5E81CEE720}" type="datetime1">
              <a:rPr lang="en-US" smtClean="0"/>
              <a:t>10/25/2021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720725" y="1125414"/>
            <a:ext cx="4934487" cy="4888035"/>
          </a:xfrm>
        </p:spPr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4"/>
          </p:nvPr>
        </p:nvSpPr>
        <p:spPr>
          <a:xfrm>
            <a:off x="5887330" y="1125414"/>
            <a:ext cx="4891718" cy="4888035"/>
          </a:xfrm>
        </p:spPr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76314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19A3E-72A3-094D-BE9C-748891D343EA}" type="datetime1">
              <a:rPr lang="en-US" smtClean="0"/>
              <a:t>10/25/2021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FB98F-B1FD-6E40-922F-164F08E18587}" type="datetime1">
              <a:rPr lang="en-US" smtClean="0"/>
              <a:t>10/25/2021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F9B54-585E-CC44-8578-2A051184C743}" type="datetime1">
              <a:rPr lang="en-US" smtClean="0"/>
              <a:t>10/25/2021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838200" y="1847850"/>
            <a:ext cx="10515600" cy="4351338"/>
          </a:xfrm>
        </p:spPr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9124BFF-8D6C-4940-A338-4D56E30FD4F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6119" y="783770"/>
            <a:ext cx="805873" cy="325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9715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D8880-264F-4E4C-8EA5-5AC4C6232E0C}" type="datetime1">
              <a:rPr lang="en-US" smtClean="0"/>
              <a:t>10/25/2021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865C98-8F23-48E6-8A37-38124335519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6119" y="783770"/>
            <a:ext cx="805873" cy="325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3962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FF88C-82F1-E84D-B6F8-541B85745FC1}" type="datetime1">
              <a:rPr lang="en-US" smtClean="0"/>
              <a:t>10/25/2021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39CB229-74E8-437A-A26E-111A693B9CD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6119" y="783770"/>
            <a:ext cx="805873" cy="325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182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 rot="5400000">
            <a:off x="238399" y="310896"/>
            <a:ext cx="685800" cy="64008"/>
          </a:xfrm>
          <a:prstGeom prst="rect">
            <a:avLst/>
          </a:prstGeom>
          <a:solidFill>
            <a:srgbClr val="00AC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20648" y="359772"/>
            <a:ext cx="10058400" cy="57022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648" y="1429233"/>
            <a:ext cx="10058400" cy="3433635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951" y="6599583"/>
            <a:ext cx="2472271" cy="25145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2">
                    <a:lumMod val="25000"/>
                  </a:schemeClr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51B0C17D-9FEF-794A-8300-E98122063809}" type="datetime1">
              <a:rPr lang="en-US" smtClean="0"/>
              <a:t>10/25/2021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7" y="6599583"/>
            <a:ext cx="4822804" cy="25145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951" y="437652"/>
            <a:ext cx="4193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11506200" y="321774"/>
            <a:ext cx="685800" cy="368300"/>
          </a:xfrm>
          <a:prstGeom prst="rect">
            <a:avLst/>
          </a:prstGeom>
          <a:solidFill>
            <a:srgbClr val="00ACD9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3" name="Picture 12"/>
          <p:cNvPicPr>
            <a:picLocks/>
          </p:cNvPicPr>
          <p:nvPr userDrawn="1"/>
        </p:nvPicPr>
        <p:blipFill rotWithShape="1">
          <a:blip r:embed="rId1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6865" b="-2"/>
          <a:stretch/>
        </p:blipFill>
        <p:spPr>
          <a:xfrm rot="16200000">
            <a:off x="8725899" y="3391897"/>
            <a:ext cx="6857999" cy="7421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257"/>
          <a:stretch/>
        </p:blipFill>
        <p:spPr>
          <a:xfrm>
            <a:off x="11589482" y="380825"/>
            <a:ext cx="259618" cy="2516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85552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80" r:id="rId2"/>
    <p:sldLayoutId id="2147483675" r:id="rId3"/>
    <p:sldLayoutId id="2147483686" r:id="rId4"/>
    <p:sldLayoutId id="2147483676" r:id="rId5"/>
    <p:sldLayoutId id="2147483677" r:id="rId6"/>
    <p:sldLayoutId id="2147483687" r:id="rId7"/>
    <p:sldLayoutId id="2147483688" r:id="rId8"/>
    <p:sldLayoutId id="2147483689" r:id="rId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354" rtl="0" eaLnBrk="1" latinLnBrk="0" hangingPunct="1">
        <a:lnSpc>
          <a:spcPct val="85000"/>
        </a:lnSpc>
        <a:spcBef>
          <a:spcPct val="0"/>
        </a:spcBef>
        <a:buNone/>
        <a:defRPr sz="2800" b="0" i="0" kern="1200" spc="100" baseline="0">
          <a:solidFill>
            <a:schemeClr val="bg2">
              <a:lumMod val="25000"/>
            </a:schemeClr>
          </a:solidFill>
          <a:latin typeface="Gill Sans MT" charset="0"/>
          <a:ea typeface="Gill Sans MT" charset="0"/>
          <a:cs typeface="Gill Sans MT" charset="0"/>
        </a:defRPr>
      </a:lvl1pPr>
    </p:titleStyle>
    <p:bodyStyle>
      <a:lvl1pPr marL="91436" indent="-91436" algn="l" defTabSz="914354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rgbClr val="00B0F0"/>
        </a:buClr>
        <a:buSzPct val="100000"/>
        <a:buFont typeface="Calibri" panose="020F0502020204030204" pitchFamily="34" charset="0"/>
        <a:buChar char=" "/>
        <a:defRPr sz="2000" kern="1200">
          <a:solidFill>
            <a:schemeClr val="bg2">
              <a:lumMod val="25000"/>
            </a:schemeClr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</a:defRPr>
      </a:lvl1pPr>
      <a:lvl2pPr marL="384029" indent="-182870" algn="l" defTabSz="914354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00B0F0"/>
        </a:buClr>
        <a:buFont typeface="Calibri" pitchFamily="34" charset="0"/>
        <a:buChar char="◦"/>
        <a:defRPr sz="1800" kern="1200">
          <a:solidFill>
            <a:schemeClr val="bg2">
              <a:lumMod val="25000"/>
            </a:schemeClr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</a:defRPr>
      </a:lvl2pPr>
      <a:lvl3pPr marL="566900" indent="-182870" algn="l" defTabSz="914354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00B0F0"/>
        </a:buClr>
        <a:buFont typeface="Calibri" pitchFamily="34" charset="0"/>
        <a:buChar char="◦"/>
        <a:defRPr sz="1400" kern="1200">
          <a:solidFill>
            <a:schemeClr val="bg2">
              <a:lumMod val="25000"/>
            </a:schemeClr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</a:defRPr>
      </a:lvl3pPr>
      <a:lvl4pPr marL="749771" indent="-182870" algn="l" defTabSz="914354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00B0F0"/>
        </a:buClr>
        <a:buFont typeface="Calibri" pitchFamily="34" charset="0"/>
        <a:buChar char="◦"/>
        <a:defRPr sz="1400" kern="1200">
          <a:solidFill>
            <a:schemeClr val="bg2">
              <a:lumMod val="25000"/>
            </a:schemeClr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</a:defRPr>
      </a:lvl4pPr>
      <a:lvl5pPr marL="932642" indent="-182870" algn="l" defTabSz="914354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00B0F0"/>
        </a:buClr>
        <a:buFont typeface="Calibri" pitchFamily="34" charset="0"/>
        <a:buChar char="◦"/>
        <a:defRPr sz="1400" kern="1200">
          <a:solidFill>
            <a:schemeClr val="bg2">
              <a:lumMod val="25000"/>
            </a:schemeClr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</a:defRPr>
      </a:lvl5pPr>
      <a:lvl6pPr marL="1099946" indent="-228589" algn="l" defTabSz="914354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299936" indent="-228589" algn="l" defTabSz="914354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499925" indent="-228589" algn="l" defTabSz="914354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699916" indent="-228589" algn="l" defTabSz="914354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ovis.ca.sandia.gov/" TargetMode="External"/><Relationship Id="rId2" Type="http://schemas.openxmlformats.org/officeDocument/2006/relationships/hyperlink" Target="https://github.com/ovis-hpc/ovis.git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ldms@sandia.gov" TargetMode="External"/><Relationship Id="rId5" Type="http://schemas.openxmlformats.org/officeDocument/2006/relationships/hyperlink" Target="mailto:tom@ogc.us" TargetMode="External"/><Relationship Id="rId4" Type="http://schemas.openxmlformats.org/officeDocument/2006/relationships/hyperlink" Target="https://github.com/ovis-hpc/ovis/issues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snell1224.github.io/OVIS-Tutorial/FY21/tutorial_links/verify-environment.html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snell1224.github.io/OVIS-Tutorial/FY21/tutorial_links/start-check-ldmsd-daemon-cap.html" TargetMode="Externa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snell1224.github.io/OVIS-Tutorial/FY20/tutorial_links/ldmsd_controller-interface-cap.html" TargetMode="Externa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snell1224.github.io/OVIS-Tutorial/FY21/tutorial_links/ldmsd_controller-configuration-cap.html" TargetMode="Externa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hyperlink" Target="https://snell1224.github.io/OVIS-Tutorial/FY21/tutorial_links/meminfo-sampler-daemon-cap.html" TargetMode="Externa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hyperlink" Target="https://snell1224.github.io/OVIS-Tutorial/FY21/tutorial_links/change-sampling-interval-cap.html" TargetMode="Externa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hyperlink" Target="https://snell1224.github.io/OVIS-Tutorial/FY21/tutorial_links/multiple-samples-daemon-cap.html" TargetMode="External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9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hyperlink" Target="https://snell1224.github.io/OVIS-Tutorial/FY21/tutorial_links/agg-producer-configuration-cap.html" TargetMode="External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hyperlink" Target="https://snell1224.github.io/OVIS-Tutorial/FY21/tutorial_links/agg-updater-configuration-cap.html" TargetMode="External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hyperlink" Target="https://snell1224.github.io/OVIS-Tutorial/FY21/tutorial_links/agg-configuration-file-cap.html" TargetMode="External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hyperlink" Target="https://snell1224.github.io/OVIS-Tutorial/FY21/tutorial_links/agg-from-VMs-cap.html" TargetMode="External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hyperlink" Target="https://snell1224.github.io/OVIS-Tutorial/FY21/tutorial_links/CSV-store-manual-cap.html" TargetMode="Externa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hyperlink" Target="https://snell1224.github.io/OVIS-Tutorial/FY20/tutorial_links/CSV-store-configuration-cap.html" TargetMode="External"/><Relationship Id="rId2" Type="http://schemas.openxmlformats.org/officeDocument/2006/relationships/hyperlink" Target="https://snell1224.github.io/OVIS-Tutorial/FY21/tutorial_links/CSV-store-manual-cap.html" TargetMode="External"/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1544132"/>
            <a:ext cx="12192000" cy="895739"/>
          </a:xfrm>
          <a:prstGeom prst="rect">
            <a:avLst/>
          </a:prstGeom>
          <a:ln>
            <a:noFill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30694" y="3112607"/>
            <a:ext cx="7927956" cy="1690255"/>
          </a:xfrm>
        </p:spPr>
        <p:txBody>
          <a:bodyPr/>
          <a:lstStyle/>
          <a:p>
            <a:r>
              <a:rPr lang="en-US" dirty="0"/>
              <a:t>LDMS Version 4.3 Tutorial Part 1: Basics   </a:t>
            </a:r>
            <a:br>
              <a:rPr lang="en-US" dirty="0"/>
            </a:br>
            <a:r>
              <a:rPr lang="en-US" dirty="0"/>
              <a:t>https://github.com/ovis-hpc/ovis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240331" y="5144323"/>
            <a:ext cx="7497579" cy="1023013"/>
          </a:xfrm>
        </p:spPr>
        <p:txBody>
          <a:bodyPr>
            <a:noAutofit/>
          </a:bodyPr>
          <a:lstStyle/>
          <a:p>
            <a:r>
              <a:rPr lang="en-US" sz="1600" dirty="0"/>
              <a:t>Sandia National Laboratories: Jim Brandt, Ann Gentile, Ben Allan</a:t>
            </a:r>
          </a:p>
          <a:p>
            <a:r>
              <a:rPr lang="en-US" sz="1600" dirty="0"/>
              <a:t>Open Grid Computing, Inc.: Tom Tucker</a:t>
            </a:r>
          </a:p>
          <a:p>
            <a:r>
              <a:rPr lang="en-US" sz="1600" dirty="0"/>
              <a:t>10/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1600" y="1713677"/>
            <a:ext cx="1522051" cy="61422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240331" y="1843451"/>
            <a:ext cx="47745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OGC | Open Grid Computing, Austin, TX</a:t>
            </a:r>
          </a:p>
        </p:txBody>
      </p:sp>
      <p:sp>
        <p:nvSpPr>
          <p:cNvPr id="9" name="Rectangle 8"/>
          <p:cNvSpPr/>
          <p:nvPr/>
        </p:nvSpPr>
        <p:spPr>
          <a:xfrm>
            <a:off x="4049486" y="5934267"/>
            <a:ext cx="7688424" cy="485194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3048000" y="5975739"/>
            <a:ext cx="91440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/>
              <a:t>Sandia National Laboratories is a multi-mission laboratory managed and operated by National Technology and Engineering Solutions of Sandia, LLC., a wholly owned subsidiary of Honeywell International, Inc., for the U.S. Department of Energy’s National Nuclear Security Administration under contract DE-NA-0003525. </a:t>
            </a:r>
          </a:p>
        </p:txBody>
      </p:sp>
      <p:sp>
        <p:nvSpPr>
          <p:cNvPr id="6" name="Rectangle 5"/>
          <p:cNvSpPr/>
          <p:nvPr/>
        </p:nvSpPr>
        <p:spPr>
          <a:xfrm>
            <a:off x="401737" y="5729518"/>
            <a:ext cx="131799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000" dirty="0"/>
              <a:t>SAND2017-5153 O 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79360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0770" y="253032"/>
            <a:ext cx="10515600" cy="665021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0070C0"/>
                </a:solidFill>
                <a:latin typeface="+mn-lt"/>
              </a:rPr>
              <a:t>Resources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3747" y="1234216"/>
            <a:ext cx="11024505" cy="5131836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Documentation (Building, Using)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github.com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/ovis-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hpc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/ovis-wiki/wiki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Source Code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https://github.com/ovis-hpc/ovis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git clone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  <a:t>https://github.com/ovis-hpc/ovis.git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git branch –a 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#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Will show all available branches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git branch -a | grep "\-4.3” 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#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Will show all version 4.3 branches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git checkout –b OVIS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-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4.3.&lt;x&gt; origin/OVIS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-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4.3.&lt;x&gt; 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#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Will check out branch origin/OVIS-4.3.&lt;x&gt; under the name OVIS-4.3.&lt;x&gt;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git branch 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#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Will show currently checked out branch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Publications: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https://ovis.ca.sandia.gov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How you can contribute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Post an issue at: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https://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github.com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/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ovis-hpc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/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ovis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/issues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Support</a:t>
            </a:r>
          </a:p>
          <a:p>
            <a:pPr lvl="1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Bug reporting and questions: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Post an issue at: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https://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github.com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/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ovis-hpc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/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ovis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/issues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Development services: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contact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  <a:hlinkClick r:id="rId5"/>
              </a:rPr>
              <a:t>tom@ogc.us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lvl="1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Support services: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contact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  <a:hlinkClick r:id="rId5"/>
              </a:rPr>
              <a:t>tom@ogc.us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  <a:hlinkClick r:id="rId6"/>
              </a:rPr>
              <a:t>ldms@sandia.gov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8051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4338" y="145652"/>
            <a:ext cx="7908161" cy="949124"/>
          </a:xfrm>
        </p:spPr>
        <p:txBody>
          <a:bodyPr>
            <a:normAutofit fontScale="90000"/>
          </a:bodyPr>
          <a:lstStyle/>
          <a:p>
            <a:r>
              <a:rPr lang="en-US" sz="4000" dirty="0">
                <a:solidFill>
                  <a:srgbClr val="0070C0"/>
                </a:solidFill>
                <a:latin typeface="+mn-lt"/>
              </a:rPr>
              <a:t>Supported platforms and networks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338" y="1103702"/>
            <a:ext cx="10515600" cy="5229982"/>
          </a:xfrm>
        </p:spPr>
        <p:txBody>
          <a:bodyPr>
            <a:norm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Linux support</a:t>
            </a:r>
          </a:p>
          <a:p>
            <a:pPr lvl="1"/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Rhel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6 - 8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SLES 11 - 15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Ubuntu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Vendor hardware platforms running supported software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Cray XE6, XK and XC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Generic Linux clusters 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IBM P8 &amp; P9 (both big and little endian)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Transports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Socket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Cray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ugni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– Aries &amp; Gemini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RDMA –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Infiniband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iWarp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libfabric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8112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1245" y="252635"/>
            <a:ext cx="10515600" cy="746045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0070C0"/>
                </a:solidFill>
                <a:latin typeface="+mn-lt"/>
              </a:rPr>
              <a:t>Build dependencies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5520" y="1253331"/>
            <a:ext cx="10515600" cy="4351338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Typical compute node environment</a:t>
            </a:r>
          </a:p>
          <a:p>
            <a:pPr lvl="1"/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Autoconf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&gt;=2.63,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automake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libtool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(collectively called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autotools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OpenSSH-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devel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libpapi-devel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for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papi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and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syspapi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samplers</a:t>
            </a:r>
          </a:p>
          <a:p>
            <a:pPr lvl="1"/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libpfm-devel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for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syspapi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sampler</a:t>
            </a:r>
          </a:p>
          <a:p>
            <a:pPr lvl="1"/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libfabric-devel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if applicable transport available</a:t>
            </a:r>
          </a:p>
          <a:p>
            <a:pPr lvl="1"/>
            <a:endParaRPr lang="en-US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End use hosts (monitor cluster, special aggregation hosts, etc.)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Python 3.x</a:t>
            </a:r>
          </a:p>
          <a:p>
            <a:pPr lvl="1"/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Doxygen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for documentation</a:t>
            </a:r>
          </a:p>
          <a:p>
            <a:pPr lvl="1"/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Cython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needed for SOS</a:t>
            </a:r>
          </a:p>
          <a:p>
            <a:pPr lvl="2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Get from pip</a:t>
            </a:r>
          </a:p>
          <a:p>
            <a:pPr lvl="1"/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libcurl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&amp;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libcurl-devel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if using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influx_store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flex and bison including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devel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versions</a:t>
            </a:r>
          </a:p>
          <a:p>
            <a:pPr lvl="1"/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etcd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if using Maestro</a:t>
            </a:r>
          </a:p>
          <a:p>
            <a:pPr marL="457200" lvl="1" indent="0">
              <a:buNone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8503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14165"/>
            <a:ext cx="10515600" cy="7807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0070C0"/>
                </a:solidFill>
                <a:latin typeface="+mn-lt"/>
              </a:rPr>
              <a:t>LDMS Installation 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7420" y="1440406"/>
            <a:ext cx="10870580" cy="4351338"/>
          </a:xfrm>
        </p:spPr>
        <p:txBody>
          <a:bodyPr/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Manually build and install using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autoconf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and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automake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Build and install RPMs</a:t>
            </a:r>
          </a:p>
          <a:p>
            <a:pPr marL="0" indent="0">
              <a:buNone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Note1: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For this tutorial, LDMS is pre-installed on student VMs in /opt/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ovis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Note2: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We will be building and installing to local directories and will use the pre-installed software for all other exercises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4071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CF026-566A-C843-8D88-B915003A4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996" y="2549258"/>
            <a:ext cx="11076008" cy="175948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Setup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497B86-93B3-F04D-A183-E0313050C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4002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2670" y="21390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FF0000"/>
                </a:solidFill>
                <a:latin typeface="+mn-lt"/>
              </a:rPr>
              <a:t>Getting started: Log in and set up your environment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3529" y="1347064"/>
            <a:ext cx="10515600" cy="400801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/>
              <a:t>Place the key files (e.g. user&lt;#&gt;_id_rsa and user&lt;#&gt;_id_rsa.pub) into the ~/.</a:t>
            </a:r>
            <a:r>
              <a:rPr lang="en-US" sz="2400" dirty="0" err="1"/>
              <a:t>ssh</a:t>
            </a:r>
            <a:r>
              <a:rPr lang="en-US" sz="2400" dirty="0"/>
              <a:t>/ directory.</a:t>
            </a:r>
          </a:p>
          <a:p>
            <a:pPr marL="0" indent="0">
              <a:buNone/>
            </a:pPr>
            <a:r>
              <a:rPr lang="en-US" sz="2400" dirty="0"/>
              <a:t>Add the following entries to ~/.</a:t>
            </a:r>
            <a:r>
              <a:rPr lang="en-US" sz="2400" dirty="0" err="1"/>
              <a:t>ssh</a:t>
            </a:r>
            <a:r>
              <a:rPr lang="en-US" sz="2400" dirty="0"/>
              <a:t>/config </a:t>
            </a:r>
          </a:p>
          <a:p>
            <a:pPr marL="0" indent="0">
              <a:buNone/>
            </a:pPr>
            <a:r>
              <a:rPr lang="en-US" dirty="0"/>
              <a:t>Host ldmscon2021</a:t>
            </a:r>
          </a:p>
          <a:p>
            <a:pPr marL="0" indent="0">
              <a:buNone/>
            </a:pPr>
            <a:r>
              <a:rPr lang="en-US" dirty="0"/>
              <a:t>    Hostname ogc.us</a:t>
            </a:r>
          </a:p>
          <a:p>
            <a:pPr marL="0" indent="0">
              <a:buNone/>
            </a:pPr>
            <a:r>
              <a:rPr lang="en-US" dirty="0"/>
              <a:t>    Port 65422</a:t>
            </a:r>
          </a:p>
          <a:p>
            <a:pPr marL="0" indent="0">
              <a:buNone/>
            </a:pPr>
            <a:r>
              <a:rPr lang="en-US" dirty="0"/>
              <a:t>    User user64  # &lt;-------------------------- Change to the assigned username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err="1"/>
              <a:t>IdentityFile</a:t>
            </a:r>
            <a:r>
              <a:rPr lang="en-US" dirty="0"/>
              <a:t> ~/.</a:t>
            </a:r>
            <a:r>
              <a:rPr lang="en-US" dirty="0" err="1"/>
              <a:t>ssh</a:t>
            </a:r>
            <a:r>
              <a:rPr lang="en-US" dirty="0"/>
              <a:t>/user64_id_rsa  # &lt;---- Change to the assigned key file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err="1"/>
              <a:t>IdentitiesOnly</a:t>
            </a:r>
            <a:r>
              <a:rPr lang="en-US" dirty="0"/>
              <a:t> yes</a:t>
            </a:r>
          </a:p>
          <a:p>
            <a:pPr marL="0" indent="0">
              <a:buNone/>
            </a:pPr>
            <a:r>
              <a:rPr lang="en-US" sz="2400" dirty="0"/>
              <a:t>$ </a:t>
            </a:r>
            <a:r>
              <a:rPr lang="en-US" sz="2400" dirty="0" err="1"/>
              <a:t>ssh</a:t>
            </a:r>
            <a:r>
              <a:rPr lang="en-US" sz="2400" dirty="0"/>
              <a:t> ldmscon2021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</a:rPr>
              <a:t>You will want at least 2 terminal windows up for the tutorial</a:t>
            </a:r>
          </a:p>
        </p:txBody>
      </p:sp>
      <p:sp>
        <p:nvSpPr>
          <p:cNvPr id="5" name="Rectangle 4"/>
          <p:cNvSpPr/>
          <p:nvPr/>
        </p:nvSpPr>
        <p:spPr>
          <a:xfrm>
            <a:off x="744467" y="5354389"/>
            <a:ext cx="5231354" cy="447833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15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7354D7-30A4-4243-82B7-68D6C834579C}"/>
              </a:ext>
            </a:extLst>
          </p:cNvPr>
          <p:cNvSpPr/>
          <p:nvPr/>
        </p:nvSpPr>
        <p:spPr>
          <a:xfrm>
            <a:off x="744467" y="2579321"/>
            <a:ext cx="10277079" cy="2682453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9528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7394" y="204610"/>
            <a:ext cx="6361891" cy="807172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0070C0"/>
                </a:solidFill>
                <a:latin typeface="+mn-lt"/>
              </a:rPr>
              <a:t>Directory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0062" y="1220786"/>
            <a:ext cx="11191875" cy="5318126"/>
          </a:xfrm>
        </p:spPr>
        <p:txBody>
          <a:bodyPr>
            <a:normAutofit/>
          </a:bodyPr>
          <a:lstStyle/>
          <a:p>
            <a:pPr fontAlgn="base"/>
            <a:r>
              <a:rPr lang="en-US" dirty="0"/>
              <a:t>VMs include source code, scripts and configuration files for every exercise, helper mini-applications for use in the exercises</a:t>
            </a:r>
            <a:endParaRPr lang="en-US" dirty="0">
              <a:solidFill>
                <a:srgbClr val="FF0000"/>
              </a:solidFill>
            </a:endParaRPr>
          </a:p>
          <a:p>
            <a:pPr fontAlgn="base"/>
            <a:r>
              <a:rPr lang="en-US" dirty="0"/>
              <a:t>Directory structure:</a:t>
            </a:r>
          </a:p>
          <a:p>
            <a:pPr marL="0" indent="0" fontAlgn="base">
              <a:buNone/>
            </a:pPr>
            <a:r>
              <a:rPr lang="en-US" sz="2000" dirty="0"/>
              <a:t>/home/&lt;user&gt;/tutorial/exercises/</a:t>
            </a:r>
            <a:r>
              <a:rPr lang="en-US" sz="2000" dirty="0" err="1"/>
              <a:t>ldms</a:t>
            </a:r>
            <a:r>
              <a:rPr lang="en-US" sz="2000" dirty="0"/>
              <a:t>/		# Location of exercise related directories</a:t>
            </a:r>
          </a:p>
          <a:p>
            <a:pPr marL="0" indent="0" fontAlgn="base">
              <a:buNone/>
            </a:pPr>
            <a:r>
              <a:rPr lang="en-US" sz="2000" dirty="0"/>
              <a:t>/home/&lt;user</a:t>
            </a:r>
            <a:r>
              <a:rPr lang="en-US" dirty="0"/>
              <a:t>&gt;/tutorial/exercises</a:t>
            </a:r>
            <a:r>
              <a:rPr lang="en-US" sz="2000" dirty="0"/>
              <a:t>/ldms/conf/E*/	#  Exercise configuration files</a:t>
            </a:r>
          </a:p>
          <a:p>
            <a:pPr marL="0" indent="0" fontAlgn="base">
              <a:buNone/>
            </a:pPr>
            <a:r>
              <a:rPr lang="en-US" sz="2000" dirty="0"/>
              <a:t>/home/&lt;user</a:t>
            </a:r>
            <a:r>
              <a:rPr lang="en-US" dirty="0"/>
              <a:t>&gt;/tutorial/exercises</a:t>
            </a:r>
            <a:r>
              <a:rPr lang="en-US" sz="2000" dirty="0"/>
              <a:t>/ldms/data/	#  LDMS data</a:t>
            </a:r>
          </a:p>
          <a:p>
            <a:pPr marL="0" indent="0" fontAlgn="base">
              <a:buNone/>
            </a:pPr>
            <a:r>
              <a:rPr lang="en-US" sz="2000" dirty="0"/>
              <a:t>/home/&lt;user</a:t>
            </a:r>
            <a:r>
              <a:rPr lang="en-US" dirty="0"/>
              <a:t>&gt;/tutorial/exercises</a:t>
            </a:r>
            <a:r>
              <a:rPr lang="en-US" sz="2000" dirty="0"/>
              <a:t>/ldms/ env/	#  Scripts to configure environment variables</a:t>
            </a:r>
          </a:p>
          <a:p>
            <a:pPr marL="0" indent="0" fontAlgn="base">
              <a:buNone/>
            </a:pPr>
            <a:r>
              <a:rPr lang="en-US" sz="2000" dirty="0"/>
              <a:t>/home/&lt;user</a:t>
            </a:r>
            <a:r>
              <a:rPr lang="en-US" dirty="0"/>
              <a:t>&gt;/tutorial/exercises</a:t>
            </a:r>
            <a:r>
              <a:rPr lang="en-US" sz="2000" dirty="0"/>
              <a:t>/ldms/scripts/E*/	#  Helper scripts for deploying LDMS daemons</a:t>
            </a:r>
          </a:p>
          <a:p>
            <a:pPr marL="0" indent="0" fontAlgn="base">
              <a:buNone/>
            </a:pPr>
            <a:r>
              <a:rPr lang="en-US" sz="2000" dirty="0"/>
              <a:t>/home/&lt;user</a:t>
            </a:r>
            <a:r>
              <a:rPr lang="en-US" dirty="0"/>
              <a:t>&gt;/tutorial/exercises</a:t>
            </a:r>
            <a:r>
              <a:rPr lang="en-US" sz="2000" dirty="0"/>
              <a:t>/ldms/logs/	#  Place to write log files</a:t>
            </a:r>
          </a:p>
          <a:p>
            <a:pPr marL="0" indent="0" fontAlgn="base">
              <a:buNone/>
            </a:pPr>
            <a:r>
              <a:rPr lang="en-US" sz="2000" dirty="0"/>
              <a:t>/home/&lt;user</a:t>
            </a:r>
            <a:r>
              <a:rPr lang="en-US" dirty="0"/>
              <a:t>&gt;/tutorial/exercises</a:t>
            </a:r>
            <a:r>
              <a:rPr lang="en-US" sz="2000" dirty="0"/>
              <a:t>/ldms/run/		#  </a:t>
            </a:r>
            <a:r>
              <a:rPr lang="en-US" sz="2000" dirty="0" err="1"/>
              <a:t>symlink</a:t>
            </a:r>
            <a:r>
              <a:rPr lang="en-US" sz="2000" dirty="0"/>
              <a:t> to /</a:t>
            </a:r>
            <a:r>
              <a:rPr lang="en-US" sz="2000" dirty="0" err="1"/>
              <a:t>tmp</a:t>
            </a:r>
            <a:r>
              <a:rPr lang="en-US" sz="2000" dirty="0"/>
              <a:t>/run – place to write </a:t>
            </a:r>
            <a:r>
              <a:rPr lang="en-US" sz="2000" dirty="0" err="1"/>
              <a:t>pid</a:t>
            </a:r>
            <a:r>
              <a:rPr lang="en-US" sz="2000" dirty="0"/>
              <a:t> files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5646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7017" y="96445"/>
            <a:ext cx="10006150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0070C0"/>
                </a:solidFill>
                <a:latin typeface="+mn-lt"/>
              </a:rPr>
              <a:t>Getting started: Set up and verify your environment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7017" y="1422230"/>
            <a:ext cx="10515600" cy="50549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Source your environment configuration file (ldms-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env.sh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):</a:t>
            </a: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$ source ldms-env.sh</a:t>
            </a:r>
            <a:endParaRPr lang="en-US" dirty="0"/>
          </a:p>
          <a:p>
            <a:pPr marL="0" indent="0">
              <a:buNone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Contents of ldms-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env.sh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#!/bin/bash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TOP=/opt/ovis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export LD_LIBRARY_PATH=$TOP/lib64/:$LD_LIBRARY_PATH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export LDMSD_PLUGIN_LIBPATH=$TOP/lib64/ovis-ldms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export ZAP_LIBPATH=$TOP/lib64/ovis-ldms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export PYTHONPATH=$TOP/lib/python3.6/site-packages/:$PYTHONPATH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export PATH=$TOP/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sbin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:$TOP/bin:$PATH</a:t>
            </a:r>
          </a:p>
          <a:p>
            <a:pPr marL="0" indent="0">
              <a:spcBef>
                <a:spcPts val="0"/>
              </a:spcBef>
              <a:buNone/>
            </a:pP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17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3B24154-4FAE-DB46-A1D8-EBFF584BE688}"/>
              </a:ext>
            </a:extLst>
          </p:cNvPr>
          <p:cNvSpPr/>
          <p:nvPr/>
        </p:nvSpPr>
        <p:spPr>
          <a:xfrm>
            <a:off x="484348" y="2662714"/>
            <a:ext cx="7746197" cy="2727491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1EEC52B-BD45-CD47-B2CD-CE6C4E976EA6}"/>
              </a:ext>
            </a:extLst>
          </p:cNvPr>
          <p:cNvSpPr/>
          <p:nvPr/>
        </p:nvSpPr>
        <p:spPr>
          <a:xfrm>
            <a:off x="485617" y="1779643"/>
            <a:ext cx="2642975" cy="341342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53D355B-932C-45B8-A3C9-26FE21FAE5F8}"/>
              </a:ext>
            </a:extLst>
          </p:cNvPr>
          <p:cNvSpPr/>
          <p:nvPr/>
        </p:nvSpPr>
        <p:spPr>
          <a:xfrm>
            <a:off x="484348" y="5770658"/>
            <a:ext cx="5478931" cy="646331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*A live example of these commands can be found here: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Verify Environment Variables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226190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28968" y="2575949"/>
            <a:ext cx="8734063" cy="1706102"/>
          </a:xfrm>
        </p:spPr>
        <p:txBody>
          <a:bodyPr>
            <a:noAutofit/>
          </a:bodyPr>
          <a:lstStyle/>
          <a:p>
            <a:r>
              <a:rPr lang="en-US" b="1" dirty="0"/>
              <a:t>Exercise 1:</a:t>
            </a:r>
            <a:r>
              <a:rPr lang="en-US" dirty="0"/>
              <a:t> Configuring and Running Samplers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8076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3132" y="248963"/>
            <a:ext cx="8229600" cy="9961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0070C0"/>
                </a:solidFill>
                <a:latin typeface="+mn-lt"/>
              </a:rPr>
              <a:t>LDMS Plugin Architecture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1637191" y="1745627"/>
            <a:ext cx="8909124" cy="3946998"/>
            <a:chOff x="113191" y="1745627"/>
            <a:chExt cx="8909124" cy="3946998"/>
          </a:xfrm>
        </p:grpSpPr>
        <p:grpSp>
          <p:nvGrpSpPr>
            <p:cNvPr id="6" name="Group 256"/>
            <p:cNvGrpSpPr/>
            <p:nvPr/>
          </p:nvGrpSpPr>
          <p:grpSpPr>
            <a:xfrm>
              <a:off x="113191" y="1745627"/>
              <a:ext cx="1189321" cy="3099333"/>
              <a:chOff x="-1" y="-1"/>
              <a:chExt cx="1189320" cy="3099332"/>
            </a:xfrm>
          </p:grpSpPr>
          <p:sp>
            <p:nvSpPr>
              <p:cNvPr id="72" name="Shape 254"/>
              <p:cNvSpPr/>
              <p:nvPr/>
            </p:nvSpPr>
            <p:spPr>
              <a:xfrm>
                <a:off x="-1" y="-1"/>
                <a:ext cx="1189320" cy="3099332"/>
              </a:xfrm>
              <a:prstGeom prst="rect">
                <a:avLst/>
              </a:prstGeom>
              <a:solidFill>
                <a:srgbClr val="FFFFFF"/>
              </a:solidFill>
              <a:ln w="25400" cap="flat">
                <a:solidFill>
                  <a:srgbClr val="8064A2"/>
                </a:solidFill>
                <a:prstDash val="solid"/>
                <a:bevel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algn="ctr">
                  <a:defRPr sz="1400"/>
                </a:pPr>
                <a:endParaRPr sz="1400"/>
              </a:p>
            </p:txBody>
          </p:sp>
          <p:sp>
            <p:nvSpPr>
              <p:cNvPr id="73" name="Shape 255"/>
              <p:cNvSpPr/>
              <p:nvPr/>
            </p:nvSpPr>
            <p:spPr>
              <a:xfrm>
                <a:off x="-1" y="-1"/>
                <a:ext cx="1189320" cy="27699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>
                <a:lvl1pPr algn="ctr">
                  <a:defRPr sz="1400"/>
                </a:lvl1pPr>
              </a:lstStyle>
              <a:p>
                <a:pPr lvl="0">
                  <a:defRPr sz="1800"/>
                </a:pPr>
                <a:r>
                  <a:t>Memory</a:t>
                </a:r>
              </a:p>
            </p:txBody>
          </p:sp>
        </p:grpSp>
        <p:grpSp>
          <p:nvGrpSpPr>
            <p:cNvPr id="7" name="Group 259"/>
            <p:cNvGrpSpPr/>
            <p:nvPr/>
          </p:nvGrpSpPr>
          <p:grpSpPr>
            <a:xfrm>
              <a:off x="2252310" y="3085173"/>
              <a:ext cx="2825059" cy="428999"/>
              <a:chOff x="-1" y="-1"/>
              <a:chExt cx="2825058" cy="428998"/>
            </a:xfrm>
          </p:grpSpPr>
          <p:sp>
            <p:nvSpPr>
              <p:cNvPr id="70" name="Shape 257"/>
              <p:cNvSpPr/>
              <p:nvPr/>
            </p:nvSpPr>
            <p:spPr>
              <a:xfrm>
                <a:off x="-1" y="-1"/>
                <a:ext cx="2526238" cy="428998"/>
              </a:xfrm>
              <a:prstGeom prst="rect">
                <a:avLst/>
              </a:prstGeom>
              <a:gradFill flip="none" rotWithShape="1">
                <a:gsLst>
                  <a:gs pos="0">
                    <a:srgbClr val="A2C3FF"/>
                  </a:gs>
                  <a:gs pos="35000">
                    <a:srgbClr val="BDD4FF"/>
                  </a:gs>
                  <a:gs pos="100000">
                    <a:srgbClr val="E6EEFF"/>
                  </a:gs>
                </a:gsLst>
                <a:lin ang="16200000" scaled="0"/>
              </a:gradFill>
              <a:ln w="9525" cap="flat">
                <a:solidFill>
                  <a:srgbClr val="4A7EBB"/>
                </a:solidFill>
                <a:prstDash val="solid"/>
                <a:bevel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0" tIns="0" rIns="0" bIns="0" numCol="1" anchor="t">
                <a:noAutofit/>
              </a:bodyPr>
              <a:lstStyle/>
              <a:p>
                <a:pPr lvl="0"/>
                <a:endParaRPr/>
              </a:p>
            </p:txBody>
          </p:sp>
          <p:sp>
            <p:nvSpPr>
              <p:cNvPr id="71" name="Shape 258"/>
              <p:cNvSpPr/>
              <p:nvPr/>
            </p:nvSpPr>
            <p:spPr>
              <a:xfrm>
                <a:off x="298819" y="74704"/>
                <a:ext cx="2526238" cy="27699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/>
              <a:p>
                <a:pPr lvl="0"/>
                <a:r>
                  <a:rPr dirty="0"/>
                  <a:t>LDMS API (libldms)</a:t>
                </a:r>
              </a:p>
            </p:txBody>
          </p:sp>
        </p:grpSp>
        <p:sp>
          <p:nvSpPr>
            <p:cNvPr id="8" name="Shape 260"/>
            <p:cNvSpPr/>
            <p:nvPr/>
          </p:nvSpPr>
          <p:spPr>
            <a:xfrm>
              <a:off x="2252311" y="1745628"/>
              <a:ext cx="2526238" cy="428997"/>
            </a:xfrm>
            <a:prstGeom prst="rect">
              <a:avLst/>
            </a:prstGeom>
            <a:noFill/>
            <a:ln>
              <a:solidFill>
                <a:srgbClr val="4A7EBB"/>
              </a:solidFill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txBody>
            <a:bodyPr lIns="0" tIns="0" rIns="0" bIns="0"/>
            <a:lstStyle/>
            <a:p>
              <a:pPr lvl="0">
                <a:defRPr sz="1600"/>
              </a:pPr>
              <a:endParaRPr sz="1600"/>
            </a:p>
          </p:txBody>
        </p:sp>
        <p:sp>
          <p:nvSpPr>
            <p:cNvPr id="9" name="Shape 261"/>
            <p:cNvSpPr/>
            <p:nvPr/>
          </p:nvSpPr>
          <p:spPr>
            <a:xfrm>
              <a:off x="2327016" y="1820334"/>
              <a:ext cx="2630940" cy="27699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>
              <a:spAutoFit/>
            </a:bodyPr>
            <a:lstStyle>
              <a:lvl1pPr>
                <a:defRPr sz="1600"/>
              </a:lvl1pPr>
            </a:lstStyle>
            <a:p>
              <a:pPr lvl="0">
                <a:defRPr sz="1800"/>
              </a:pPr>
              <a:r>
                <a:rPr sz="1800" dirty="0"/>
                <a:t>Sampler Plug-in Interface</a:t>
              </a:r>
            </a:p>
          </p:txBody>
        </p:sp>
        <p:grpSp>
          <p:nvGrpSpPr>
            <p:cNvPr id="10" name="Group 264"/>
            <p:cNvGrpSpPr/>
            <p:nvPr/>
          </p:nvGrpSpPr>
          <p:grpSpPr>
            <a:xfrm>
              <a:off x="2252311" y="3557966"/>
              <a:ext cx="3736274" cy="428999"/>
              <a:chOff x="0" y="-1"/>
              <a:chExt cx="3736273" cy="428998"/>
            </a:xfrm>
          </p:grpSpPr>
          <p:sp>
            <p:nvSpPr>
              <p:cNvPr id="68" name="Shape 262"/>
              <p:cNvSpPr/>
              <p:nvPr/>
            </p:nvSpPr>
            <p:spPr>
              <a:xfrm>
                <a:off x="0" y="-1"/>
                <a:ext cx="3347807" cy="428998"/>
              </a:xfrm>
              <a:prstGeom prst="rect">
                <a:avLst/>
              </a:prstGeom>
              <a:gradFill flip="none" rotWithShape="1">
                <a:gsLst>
                  <a:gs pos="0">
                    <a:srgbClr val="A2C3FF"/>
                  </a:gs>
                  <a:gs pos="35000">
                    <a:srgbClr val="BDD4FF"/>
                  </a:gs>
                  <a:gs pos="100000">
                    <a:srgbClr val="E6EEFF"/>
                  </a:gs>
                </a:gsLst>
                <a:lin ang="16200000" scaled="0"/>
              </a:gradFill>
              <a:ln w="9525" cap="flat">
                <a:solidFill>
                  <a:srgbClr val="4A7EBB"/>
                </a:solidFill>
                <a:prstDash val="solid"/>
                <a:bevel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0" tIns="0" rIns="0" bIns="0" numCol="1" anchor="t">
                <a:noAutofit/>
              </a:bodyPr>
              <a:lstStyle/>
              <a:p>
                <a:pPr lvl="0"/>
                <a:endParaRPr/>
              </a:p>
            </p:txBody>
          </p:sp>
          <p:sp>
            <p:nvSpPr>
              <p:cNvPr id="69" name="Shape 263"/>
              <p:cNvSpPr/>
              <p:nvPr/>
            </p:nvSpPr>
            <p:spPr>
              <a:xfrm>
                <a:off x="388466" y="44822"/>
                <a:ext cx="3347807" cy="27699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/>
              <a:p>
                <a:pPr lvl="0"/>
                <a:r>
                  <a:rPr dirty="0"/>
                  <a:t>Transport Driver Interface</a:t>
                </a:r>
              </a:p>
            </p:txBody>
          </p:sp>
        </p:grpSp>
        <p:sp>
          <p:nvSpPr>
            <p:cNvPr id="11" name="Shape 265"/>
            <p:cNvSpPr/>
            <p:nvPr/>
          </p:nvSpPr>
          <p:spPr>
            <a:xfrm>
              <a:off x="2252311" y="2209661"/>
              <a:ext cx="976587" cy="822960"/>
            </a:xfrm>
            <a:prstGeom prst="rect">
              <a:avLst/>
            </a:prstGeom>
            <a:noFill/>
            <a:ln>
              <a:solidFill>
                <a:srgbClr val="98B955"/>
              </a:solidFill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txBody>
            <a:bodyPr lIns="0" tIns="0" rIns="0" bIns="0" anchor="ctr"/>
            <a:lstStyle/>
            <a:p>
              <a:pPr lvl="0" algn="ctr">
                <a:defRPr sz="1600"/>
              </a:pPr>
              <a:endParaRPr sz="1600"/>
            </a:p>
          </p:txBody>
        </p:sp>
        <p:sp>
          <p:nvSpPr>
            <p:cNvPr id="12" name="Shape 266"/>
            <p:cNvSpPr/>
            <p:nvPr/>
          </p:nvSpPr>
          <p:spPr>
            <a:xfrm>
              <a:off x="2252311" y="2334120"/>
              <a:ext cx="976587" cy="57404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>
              <a:lvl1pPr algn="ctr">
                <a:defRPr sz="1600"/>
              </a:lvl1pPr>
            </a:lstStyle>
            <a:p>
              <a:pPr lvl="0">
                <a:defRPr sz="1800"/>
              </a:pPr>
              <a:r>
                <a:rPr sz="1800" dirty="0"/>
                <a:t>Memory Sampler</a:t>
              </a:r>
            </a:p>
          </p:txBody>
        </p:sp>
        <p:grpSp>
          <p:nvGrpSpPr>
            <p:cNvPr id="13" name="Group 269"/>
            <p:cNvGrpSpPr/>
            <p:nvPr/>
          </p:nvGrpSpPr>
          <p:grpSpPr>
            <a:xfrm>
              <a:off x="3760922" y="2209661"/>
              <a:ext cx="976587" cy="822960"/>
              <a:chOff x="0" y="0"/>
              <a:chExt cx="976586" cy="822958"/>
            </a:xfrm>
          </p:grpSpPr>
          <p:sp>
            <p:nvSpPr>
              <p:cNvPr id="66" name="Shape 267"/>
              <p:cNvSpPr/>
              <p:nvPr/>
            </p:nvSpPr>
            <p:spPr>
              <a:xfrm>
                <a:off x="-1" y="0"/>
                <a:ext cx="976588" cy="822959"/>
              </a:xfrm>
              <a:prstGeom prst="rect">
                <a:avLst/>
              </a:prstGeom>
              <a:noFill/>
              <a:ln w="9525" cap="flat">
                <a:solidFill>
                  <a:srgbClr val="98B955"/>
                </a:solidFill>
                <a:prstDash val="solid"/>
                <a:bevel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 algn="ctr">
                  <a:defRPr sz="1600"/>
                </a:pPr>
                <a:endParaRPr sz="1600"/>
              </a:p>
            </p:txBody>
          </p:sp>
          <p:sp>
            <p:nvSpPr>
              <p:cNvPr id="67" name="Shape 268"/>
              <p:cNvSpPr/>
              <p:nvPr/>
            </p:nvSpPr>
            <p:spPr>
              <a:xfrm>
                <a:off x="-1" y="124459"/>
                <a:ext cx="976588" cy="574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1600"/>
                </a:lvl1pPr>
              </a:lstStyle>
              <a:p>
                <a:pPr lvl="0">
                  <a:defRPr sz="1800"/>
                </a:pPr>
                <a:r>
                  <a:rPr sz="1800" dirty="0"/>
                  <a:t>HSN Sampler</a:t>
                </a:r>
              </a:p>
            </p:txBody>
          </p:sp>
        </p:grpSp>
        <p:grpSp>
          <p:nvGrpSpPr>
            <p:cNvPr id="14" name="Group 272"/>
            <p:cNvGrpSpPr/>
            <p:nvPr/>
          </p:nvGrpSpPr>
          <p:grpSpPr>
            <a:xfrm>
              <a:off x="2252310" y="4022000"/>
              <a:ext cx="976589" cy="822961"/>
              <a:chOff x="-1" y="0"/>
              <a:chExt cx="976588" cy="822959"/>
            </a:xfrm>
          </p:grpSpPr>
          <p:sp>
            <p:nvSpPr>
              <p:cNvPr id="64" name="Shape 270"/>
              <p:cNvSpPr/>
              <p:nvPr/>
            </p:nvSpPr>
            <p:spPr>
              <a:xfrm>
                <a:off x="-1" y="0"/>
                <a:ext cx="976588" cy="822959"/>
              </a:xfrm>
              <a:prstGeom prst="rect">
                <a:avLst/>
              </a:prstGeom>
              <a:noFill/>
              <a:ln w="9525" cap="flat">
                <a:solidFill>
                  <a:srgbClr val="BE4B48"/>
                </a:solidFill>
                <a:prstDash val="solid"/>
                <a:bevel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 algn="ctr">
                  <a:defRPr sz="1400"/>
                </a:pPr>
                <a:endParaRPr sz="1400"/>
              </a:p>
            </p:txBody>
          </p:sp>
          <p:sp>
            <p:nvSpPr>
              <p:cNvPr id="65" name="Shape 271"/>
              <p:cNvSpPr/>
              <p:nvPr/>
            </p:nvSpPr>
            <p:spPr>
              <a:xfrm>
                <a:off x="-1" y="134481"/>
                <a:ext cx="976588" cy="55399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1400"/>
                </a:lvl1pPr>
              </a:lstStyle>
              <a:p>
                <a:pPr lvl="0">
                  <a:defRPr sz="1800"/>
                </a:pPr>
                <a:r>
                  <a:rPr sz="1800" dirty="0"/>
                  <a:t>RDMA Transport</a:t>
                </a:r>
              </a:p>
            </p:txBody>
          </p:sp>
        </p:grpSp>
        <p:grpSp>
          <p:nvGrpSpPr>
            <p:cNvPr id="15" name="Group 275"/>
            <p:cNvGrpSpPr/>
            <p:nvPr/>
          </p:nvGrpSpPr>
          <p:grpSpPr>
            <a:xfrm>
              <a:off x="3263932" y="4022000"/>
              <a:ext cx="976589" cy="822961"/>
              <a:chOff x="-1" y="0"/>
              <a:chExt cx="976588" cy="822959"/>
            </a:xfrm>
          </p:grpSpPr>
          <p:sp>
            <p:nvSpPr>
              <p:cNvPr id="62" name="Shape 273"/>
              <p:cNvSpPr/>
              <p:nvPr/>
            </p:nvSpPr>
            <p:spPr>
              <a:xfrm>
                <a:off x="-1" y="0"/>
                <a:ext cx="976588" cy="822959"/>
              </a:xfrm>
              <a:prstGeom prst="rect">
                <a:avLst/>
              </a:prstGeom>
              <a:gradFill flip="none" rotWithShape="1">
                <a:gsLst>
                  <a:gs pos="0">
                    <a:srgbClr val="FFA5A3"/>
                  </a:gs>
                  <a:gs pos="35000">
                    <a:srgbClr val="FFBFBE"/>
                  </a:gs>
                  <a:gs pos="100000">
                    <a:srgbClr val="FFE6E6"/>
                  </a:gs>
                </a:gsLst>
                <a:lin ang="16200000" scaled="0"/>
              </a:gradFill>
              <a:ln w="9525" cap="flat">
                <a:solidFill>
                  <a:srgbClr val="BE4B48"/>
                </a:solidFill>
                <a:prstDash val="solid"/>
                <a:bevel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 algn="ctr">
                  <a:defRPr sz="1400"/>
                </a:pPr>
                <a:endParaRPr sz="1400"/>
              </a:p>
            </p:txBody>
          </p:sp>
          <p:sp>
            <p:nvSpPr>
              <p:cNvPr id="63" name="Shape 274"/>
              <p:cNvSpPr/>
              <p:nvPr/>
            </p:nvSpPr>
            <p:spPr>
              <a:xfrm>
                <a:off x="-1" y="134481"/>
                <a:ext cx="976588" cy="55399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1400"/>
                </a:lvl1pPr>
              </a:lstStyle>
              <a:p>
                <a:pPr lvl="0">
                  <a:defRPr sz="1800"/>
                </a:pPr>
                <a:r>
                  <a:rPr sz="1800" dirty="0"/>
                  <a:t>Socket Transport</a:t>
                </a:r>
              </a:p>
            </p:txBody>
          </p:sp>
        </p:grpSp>
        <p:grpSp>
          <p:nvGrpSpPr>
            <p:cNvPr id="16" name="Group 278"/>
            <p:cNvGrpSpPr/>
            <p:nvPr/>
          </p:nvGrpSpPr>
          <p:grpSpPr>
            <a:xfrm>
              <a:off x="4778547" y="1745628"/>
              <a:ext cx="428999" cy="1932899"/>
              <a:chOff x="0" y="-1"/>
              <a:chExt cx="428998" cy="1932897"/>
            </a:xfrm>
          </p:grpSpPr>
          <p:sp>
            <p:nvSpPr>
              <p:cNvPr id="60" name="Shape 276"/>
              <p:cNvSpPr/>
              <p:nvPr/>
            </p:nvSpPr>
            <p:spPr>
              <a:xfrm rot="5400000">
                <a:off x="-669774" y="669773"/>
                <a:ext cx="1768545" cy="428998"/>
              </a:xfrm>
              <a:prstGeom prst="rect">
                <a:avLst/>
              </a:prstGeom>
              <a:gradFill flip="none" rotWithShape="1">
                <a:gsLst>
                  <a:gs pos="0">
                    <a:srgbClr val="A2C3FF"/>
                  </a:gs>
                  <a:gs pos="35000">
                    <a:srgbClr val="BDD4FF"/>
                  </a:gs>
                  <a:gs pos="100000">
                    <a:srgbClr val="E6EEFF"/>
                  </a:gs>
                </a:gsLst>
                <a:lin ang="16200000" scaled="0"/>
              </a:gradFill>
              <a:ln w="9525" cap="flat">
                <a:solidFill>
                  <a:srgbClr val="4A7EBB"/>
                </a:solidFill>
                <a:prstDash val="solid"/>
                <a:bevel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0" tIns="0" rIns="0" bIns="0" numCol="1" anchor="t">
                <a:noAutofit/>
              </a:bodyPr>
              <a:lstStyle/>
              <a:p>
                <a:pPr lvl="0"/>
                <a:endParaRPr/>
              </a:p>
            </p:txBody>
          </p:sp>
          <p:sp>
            <p:nvSpPr>
              <p:cNvPr id="61" name="Shape 277"/>
              <p:cNvSpPr/>
              <p:nvPr/>
            </p:nvSpPr>
            <p:spPr>
              <a:xfrm rot="5400000">
                <a:off x="-694109" y="910124"/>
                <a:ext cx="1768546" cy="27699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/>
              <a:p>
                <a:pPr lvl="0"/>
                <a:r>
                  <a:rPr dirty="0"/>
                  <a:t>LDMS Daemon</a:t>
                </a:r>
              </a:p>
            </p:txBody>
          </p:sp>
        </p:grpSp>
        <p:sp>
          <p:nvSpPr>
            <p:cNvPr id="17" name="Shape 279"/>
            <p:cNvSpPr/>
            <p:nvPr/>
          </p:nvSpPr>
          <p:spPr>
            <a:xfrm flipH="1" flipV="1">
              <a:off x="3304641" y="2622731"/>
              <a:ext cx="383013" cy="1588"/>
            </a:xfrm>
            <a:prstGeom prst="line">
              <a:avLst/>
            </a:prstGeom>
            <a:ln w="28575">
              <a:solidFill>
                <a:srgbClr val="F79646"/>
              </a:solidFill>
              <a:prstDash val="dot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</p:spPr>
          <p:txBody>
            <a:bodyPr lIns="0" tIns="0" rIns="0" bIns="0"/>
            <a:lstStyle/>
            <a:p>
              <a:pPr lvl="0">
                <a:defRPr sz="1200">
                  <a:latin typeface="+mn-lt"/>
                  <a:ea typeface="+mn-ea"/>
                  <a:cs typeface="+mn-cs"/>
                  <a:sym typeface="Helvetica"/>
                </a:defRPr>
              </a:pPr>
              <a:endParaRPr sz="1200"/>
            </a:p>
          </p:txBody>
        </p:sp>
        <p:grpSp>
          <p:nvGrpSpPr>
            <p:cNvPr id="18" name="Group 282"/>
            <p:cNvGrpSpPr/>
            <p:nvPr/>
          </p:nvGrpSpPr>
          <p:grpSpPr>
            <a:xfrm>
              <a:off x="169081" y="3968351"/>
              <a:ext cx="769664" cy="586655"/>
              <a:chOff x="-7724" y="45403"/>
              <a:chExt cx="769663" cy="586654"/>
            </a:xfrm>
          </p:grpSpPr>
          <p:sp>
            <p:nvSpPr>
              <p:cNvPr id="58" name="Shape 280"/>
              <p:cNvSpPr/>
              <p:nvPr/>
            </p:nvSpPr>
            <p:spPr>
              <a:xfrm>
                <a:off x="-7724" y="45403"/>
                <a:ext cx="769663" cy="586654"/>
              </a:xfrm>
              <a:prstGeom prst="rect">
                <a:avLst/>
              </a:prstGeom>
              <a:solidFill>
                <a:srgbClr val="FFFFFF"/>
              </a:solidFill>
              <a:ln w="25400" cap="flat">
                <a:solidFill>
                  <a:srgbClr val="8064A2"/>
                </a:solidFill>
                <a:prstDash val="solid"/>
                <a:bevel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algn="ctr">
                  <a:defRPr sz="1200"/>
                </a:pPr>
                <a:endParaRPr sz="1200"/>
              </a:p>
            </p:txBody>
          </p:sp>
          <p:sp>
            <p:nvSpPr>
              <p:cNvPr id="59" name="Shape 281"/>
              <p:cNvSpPr/>
              <p:nvPr/>
            </p:nvSpPr>
            <p:spPr>
              <a:xfrm>
                <a:off x="29494" y="58991"/>
                <a:ext cx="677276" cy="55399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>
                <a:lvl1pPr algn="ctr">
                  <a:defRPr sz="1200"/>
                </a:lvl1pPr>
              </a:lstStyle>
              <a:p>
                <a:pPr lvl="0">
                  <a:defRPr sz="1800"/>
                </a:pPr>
                <a:r>
                  <a:t>Metric Set</a:t>
                </a:r>
              </a:p>
            </p:txBody>
          </p:sp>
        </p:grpSp>
        <p:grpSp>
          <p:nvGrpSpPr>
            <p:cNvPr id="19" name="Group 285"/>
            <p:cNvGrpSpPr/>
            <p:nvPr/>
          </p:nvGrpSpPr>
          <p:grpSpPr>
            <a:xfrm>
              <a:off x="250914" y="3405316"/>
              <a:ext cx="788161" cy="586655"/>
              <a:chOff x="-50228" y="-1"/>
              <a:chExt cx="788160" cy="586654"/>
            </a:xfrm>
          </p:grpSpPr>
          <p:sp>
            <p:nvSpPr>
              <p:cNvPr id="56" name="Shape 283"/>
              <p:cNvSpPr/>
              <p:nvPr/>
            </p:nvSpPr>
            <p:spPr>
              <a:xfrm>
                <a:off x="-50228" y="-1"/>
                <a:ext cx="788160" cy="586654"/>
              </a:xfrm>
              <a:prstGeom prst="rect">
                <a:avLst/>
              </a:prstGeom>
              <a:solidFill>
                <a:srgbClr val="FFFFFF"/>
              </a:solidFill>
              <a:ln w="25400" cap="flat">
                <a:solidFill>
                  <a:srgbClr val="8064A2"/>
                </a:solidFill>
                <a:prstDash val="solid"/>
                <a:bevel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algn="ctr">
                  <a:defRPr sz="1200"/>
                </a:pPr>
                <a:endParaRPr sz="1200"/>
              </a:p>
            </p:txBody>
          </p:sp>
          <p:sp>
            <p:nvSpPr>
              <p:cNvPr id="57" name="Shape 284"/>
              <p:cNvSpPr/>
              <p:nvPr/>
            </p:nvSpPr>
            <p:spPr>
              <a:xfrm>
                <a:off x="-1" y="-1"/>
                <a:ext cx="637603" cy="55399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>
                <a:lvl1pPr algn="ctr">
                  <a:defRPr sz="1200"/>
                </a:lvl1pPr>
              </a:lstStyle>
              <a:p>
                <a:pPr lvl="0">
                  <a:defRPr sz="1800"/>
                </a:pPr>
                <a:r>
                  <a:t>Metric Set</a:t>
                </a:r>
              </a:p>
            </p:txBody>
          </p:sp>
        </p:grpSp>
        <p:grpSp>
          <p:nvGrpSpPr>
            <p:cNvPr id="20" name="Group 288"/>
            <p:cNvGrpSpPr/>
            <p:nvPr/>
          </p:nvGrpSpPr>
          <p:grpSpPr>
            <a:xfrm>
              <a:off x="314676" y="2903965"/>
              <a:ext cx="806232" cy="586656"/>
              <a:chOff x="-110803" y="-1"/>
              <a:chExt cx="806231" cy="586654"/>
            </a:xfrm>
          </p:grpSpPr>
          <p:sp>
            <p:nvSpPr>
              <p:cNvPr id="54" name="Shape 286"/>
              <p:cNvSpPr/>
              <p:nvPr/>
            </p:nvSpPr>
            <p:spPr>
              <a:xfrm>
                <a:off x="-110803" y="-1"/>
                <a:ext cx="806231" cy="586654"/>
              </a:xfrm>
              <a:prstGeom prst="rect">
                <a:avLst/>
              </a:prstGeom>
              <a:solidFill>
                <a:srgbClr val="FFFFFF"/>
              </a:solidFill>
              <a:ln w="25400" cap="flat">
                <a:solidFill>
                  <a:srgbClr val="8064A2"/>
                </a:solidFill>
                <a:prstDash val="solid"/>
                <a:bevel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algn="ctr">
                  <a:defRPr sz="1200"/>
                </a:pPr>
                <a:endParaRPr sz="1200"/>
              </a:p>
            </p:txBody>
          </p:sp>
          <p:sp>
            <p:nvSpPr>
              <p:cNvPr id="55" name="Shape 287"/>
              <p:cNvSpPr/>
              <p:nvPr/>
            </p:nvSpPr>
            <p:spPr>
              <a:xfrm>
                <a:off x="-55039" y="-1"/>
                <a:ext cx="720971" cy="55399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>
                <a:lvl1pPr algn="ctr">
                  <a:defRPr sz="1200"/>
                </a:lvl1pPr>
              </a:lstStyle>
              <a:p>
                <a:pPr lvl="0">
                  <a:defRPr sz="1800"/>
                </a:pPr>
                <a:r>
                  <a:t>Metric Set</a:t>
                </a:r>
              </a:p>
            </p:txBody>
          </p:sp>
        </p:grpSp>
        <p:grpSp>
          <p:nvGrpSpPr>
            <p:cNvPr id="21" name="Group 291"/>
            <p:cNvGrpSpPr/>
            <p:nvPr/>
          </p:nvGrpSpPr>
          <p:grpSpPr>
            <a:xfrm>
              <a:off x="341270" y="2410757"/>
              <a:ext cx="830238" cy="586655"/>
              <a:chOff x="-208548" y="-1"/>
              <a:chExt cx="830237" cy="586654"/>
            </a:xfrm>
          </p:grpSpPr>
          <p:sp>
            <p:nvSpPr>
              <p:cNvPr id="52" name="Shape 289"/>
              <p:cNvSpPr/>
              <p:nvPr/>
            </p:nvSpPr>
            <p:spPr>
              <a:xfrm>
                <a:off x="-208548" y="-1"/>
                <a:ext cx="830237" cy="586654"/>
              </a:xfrm>
              <a:prstGeom prst="rect">
                <a:avLst/>
              </a:prstGeom>
              <a:solidFill>
                <a:srgbClr val="FFFFFF"/>
              </a:solidFill>
              <a:ln w="25400" cap="flat">
                <a:solidFill>
                  <a:srgbClr val="8064A2"/>
                </a:solidFill>
                <a:prstDash val="solid"/>
                <a:bevel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algn="ctr">
                  <a:defRPr sz="1200"/>
                </a:pPr>
                <a:endParaRPr sz="1200"/>
              </a:p>
            </p:txBody>
          </p:sp>
          <p:sp>
            <p:nvSpPr>
              <p:cNvPr id="53" name="Shape 290"/>
              <p:cNvSpPr/>
              <p:nvPr/>
            </p:nvSpPr>
            <p:spPr>
              <a:xfrm>
                <a:off x="-92618" y="-1"/>
                <a:ext cx="714306" cy="55399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>
                <a:lvl1pPr algn="ctr">
                  <a:defRPr sz="1200"/>
                </a:lvl1pPr>
              </a:lstStyle>
              <a:p>
                <a:pPr lvl="0">
                  <a:defRPr sz="1800"/>
                </a:pPr>
                <a:r>
                  <a:t>Metric Set</a:t>
                </a:r>
              </a:p>
            </p:txBody>
          </p:sp>
        </p:grpSp>
        <p:sp>
          <p:nvSpPr>
            <p:cNvPr id="23" name="Shape 293"/>
            <p:cNvSpPr/>
            <p:nvPr/>
          </p:nvSpPr>
          <p:spPr>
            <a:xfrm>
              <a:off x="1262984" y="2410760"/>
              <a:ext cx="991796" cy="586653"/>
            </a:xfrm>
            <a:prstGeom prst="leftArrow">
              <a:avLst>
                <a:gd name="adj1" fmla="val 50000"/>
                <a:gd name="adj2" fmla="val 50000"/>
              </a:avLst>
            </a:prstGeom>
            <a:noFill/>
            <a:ln>
              <a:solidFill>
                <a:srgbClr val="4A7EBB"/>
              </a:solidFill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</p:spPr>
          <p:txBody>
            <a:bodyPr lIns="0" tIns="0" rIns="0" bIns="0"/>
            <a:lstStyle/>
            <a:p>
              <a:pPr lvl="0"/>
              <a:endParaRPr/>
            </a:p>
          </p:txBody>
        </p:sp>
        <p:sp>
          <p:nvSpPr>
            <p:cNvPr id="24" name="Shape 294"/>
            <p:cNvSpPr/>
            <p:nvPr/>
          </p:nvSpPr>
          <p:spPr>
            <a:xfrm>
              <a:off x="2261073" y="5282557"/>
              <a:ext cx="5841826" cy="1588"/>
            </a:xfrm>
            <a:prstGeom prst="line">
              <a:avLst/>
            </a:prstGeom>
            <a:ln w="25400">
              <a:solidFill>
                <a:srgbClr val="4F81BD"/>
              </a:solidFill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txBody>
            <a:bodyPr lIns="45719" rIns="45719"/>
            <a:lstStyle/>
            <a:p>
              <a:pPr lvl="0">
                <a:defRPr sz="1200">
                  <a:latin typeface="+mn-lt"/>
                  <a:ea typeface="+mn-ea"/>
                  <a:cs typeface="+mn-cs"/>
                  <a:sym typeface="Helvetica"/>
                </a:defRPr>
              </a:pPr>
              <a:endParaRPr sz="1200"/>
            </a:p>
          </p:txBody>
        </p:sp>
        <p:sp>
          <p:nvSpPr>
            <p:cNvPr id="25" name="Shape 295"/>
            <p:cNvSpPr/>
            <p:nvPr/>
          </p:nvSpPr>
          <p:spPr>
            <a:xfrm>
              <a:off x="3263936" y="5691038"/>
              <a:ext cx="4865241" cy="1587"/>
            </a:xfrm>
            <a:prstGeom prst="line">
              <a:avLst/>
            </a:prstGeom>
            <a:ln w="25400">
              <a:solidFill>
                <a:srgbClr val="C0504D"/>
              </a:solidFill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txBody>
            <a:bodyPr lIns="0" tIns="0" rIns="0" bIns="0"/>
            <a:lstStyle/>
            <a:p>
              <a:pPr lvl="0">
                <a:defRPr sz="1200">
                  <a:latin typeface="+mn-lt"/>
                  <a:ea typeface="+mn-ea"/>
                  <a:cs typeface="+mn-cs"/>
                  <a:sym typeface="Helvetica"/>
                </a:defRPr>
              </a:pPr>
              <a:endParaRPr sz="1200"/>
            </a:p>
          </p:txBody>
        </p:sp>
        <p:sp>
          <p:nvSpPr>
            <p:cNvPr id="26" name="Shape 296"/>
            <p:cNvSpPr/>
            <p:nvPr/>
          </p:nvSpPr>
          <p:spPr>
            <a:xfrm>
              <a:off x="2740604" y="4844959"/>
              <a:ext cx="2" cy="434426"/>
            </a:xfrm>
            <a:prstGeom prst="line">
              <a:avLst/>
            </a:prstGeom>
            <a:ln w="25400">
              <a:solidFill>
                <a:srgbClr val="4F81BD"/>
              </a:solidFill>
              <a:headEnd type="triangle"/>
              <a:tailEnd type="triangle"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txBody>
            <a:bodyPr lIns="45719" rIns="45719"/>
            <a:lstStyle/>
            <a:p>
              <a:pPr lvl="0">
                <a:defRPr sz="1200">
                  <a:latin typeface="+mn-lt"/>
                  <a:ea typeface="+mn-ea"/>
                  <a:cs typeface="+mn-cs"/>
                  <a:sym typeface="Helvetica"/>
                </a:defRPr>
              </a:pPr>
              <a:endParaRPr sz="1200"/>
            </a:p>
          </p:txBody>
        </p:sp>
        <p:sp>
          <p:nvSpPr>
            <p:cNvPr id="27" name="Shape 297"/>
            <p:cNvSpPr/>
            <p:nvPr/>
          </p:nvSpPr>
          <p:spPr>
            <a:xfrm flipH="1">
              <a:off x="3736108" y="4845752"/>
              <a:ext cx="1589" cy="846080"/>
            </a:xfrm>
            <a:prstGeom prst="line">
              <a:avLst/>
            </a:prstGeom>
            <a:ln w="25400">
              <a:solidFill>
                <a:srgbClr val="C0504D"/>
              </a:solidFill>
              <a:headEnd type="triangle"/>
              <a:tailEnd type="triangle"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txBody>
            <a:bodyPr lIns="0" tIns="0" rIns="0" bIns="0"/>
            <a:lstStyle/>
            <a:p>
              <a:pPr lvl="0">
                <a:defRPr sz="1200">
                  <a:latin typeface="+mn-lt"/>
                  <a:ea typeface="+mn-ea"/>
                  <a:cs typeface="+mn-cs"/>
                  <a:sym typeface="Helvetica"/>
                </a:defRPr>
              </a:pPr>
              <a:endParaRPr sz="1200"/>
            </a:p>
          </p:txBody>
        </p:sp>
        <p:sp>
          <p:nvSpPr>
            <p:cNvPr id="28" name="Shape 298"/>
            <p:cNvSpPr/>
            <p:nvPr/>
          </p:nvSpPr>
          <p:spPr>
            <a:xfrm>
              <a:off x="5207544" y="1745628"/>
              <a:ext cx="2526238" cy="42899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4A7EBB"/>
              </a:solidFill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txBody>
            <a:bodyPr lIns="0" tIns="0" rIns="0" bIns="0"/>
            <a:lstStyle/>
            <a:p>
              <a:pPr lvl="0"/>
              <a:endParaRPr/>
            </a:p>
          </p:txBody>
        </p:sp>
        <p:sp>
          <p:nvSpPr>
            <p:cNvPr id="29" name="Shape 299"/>
            <p:cNvSpPr/>
            <p:nvPr/>
          </p:nvSpPr>
          <p:spPr>
            <a:xfrm>
              <a:off x="5223836" y="1820334"/>
              <a:ext cx="2626570" cy="27699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>
              <a:spAutoFit/>
            </a:bodyPr>
            <a:lstStyle>
              <a:lvl1pPr>
                <a:defRPr sz="1600"/>
              </a:lvl1pPr>
            </a:lstStyle>
            <a:p>
              <a:pPr lvl="0">
                <a:defRPr sz="1800"/>
              </a:pPr>
              <a:r>
                <a:rPr sz="1800" dirty="0"/>
                <a:t>Storage Plug-in Interface</a:t>
              </a:r>
            </a:p>
          </p:txBody>
        </p:sp>
        <p:grpSp>
          <p:nvGrpSpPr>
            <p:cNvPr id="30" name="Group 302"/>
            <p:cNvGrpSpPr/>
            <p:nvPr/>
          </p:nvGrpSpPr>
          <p:grpSpPr>
            <a:xfrm>
              <a:off x="5207543" y="3087524"/>
              <a:ext cx="2854941" cy="428999"/>
              <a:chOff x="-1" y="-1"/>
              <a:chExt cx="2854940" cy="428998"/>
            </a:xfrm>
          </p:grpSpPr>
          <p:sp>
            <p:nvSpPr>
              <p:cNvPr id="50" name="Shape 300"/>
              <p:cNvSpPr/>
              <p:nvPr/>
            </p:nvSpPr>
            <p:spPr>
              <a:xfrm>
                <a:off x="-1" y="-1"/>
                <a:ext cx="2526238" cy="428998"/>
              </a:xfrm>
              <a:prstGeom prst="rect">
                <a:avLst/>
              </a:prstGeom>
              <a:gradFill flip="none" rotWithShape="1">
                <a:gsLst>
                  <a:gs pos="0">
                    <a:srgbClr val="A2C3FF"/>
                  </a:gs>
                  <a:gs pos="35000">
                    <a:srgbClr val="BDD4FF"/>
                  </a:gs>
                  <a:gs pos="100000">
                    <a:srgbClr val="E6EEFF"/>
                  </a:gs>
                </a:gsLst>
                <a:lin ang="16200000" scaled="0"/>
              </a:gradFill>
              <a:ln w="9525" cap="flat">
                <a:solidFill>
                  <a:srgbClr val="4A7EBB"/>
                </a:solidFill>
                <a:prstDash val="solid"/>
                <a:bevel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0" tIns="0" rIns="0" bIns="0" numCol="1" anchor="t">
                <a:noAutofit/>
              </a:bodyPr>
              <a:lstStyle/>
              <a:p>
                <a:pPr lvl="0"/>
                <a:endParaRPr/>
              </a:p>
            </p:txBody>
          </p:sp>
          <p:sp>
            <p:nvSpPr>
              <p:cNvPr id="51" name="Shape 301"/>
              <p:cNvSpPr/>
              <p:nvPr/>
            </p:nvSpPr>
            <p:spPr>
              <a:xfrm>
                <a:off x="328701" y="74704"/>
                <a:ext cx="2526238" cy="27699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/>
              <a:p>
                <a:pPr lvl="0"/>
                <a:r>
                  <a:rPr dirty="0"/>
                  <a:t>LDMS API (libldms)</a:t>
                </a:r>
              </a:p>
            </p:txBody>
          </p:sp>
        </p:grpSp>
        <p:grpSp>
          <p:nvGrpSpPr>
            <p:cNvPr id="31" name="Group 305"/>
            <p:cNvGrpSpPr/>
            <p:nvPr/>
          </p:nvGrpSpPr>
          <p:grpSpPr>
            <a:xfrm>
              <a:off x="8102898" y="1746420"/>
              <a:ext cx="919417" cy="3099333"/>
              <a:chOff x="-1" y="-1"/>
              <a:chExt cx="919416" cy="3099332"/>
            </a:xfrm>
          </p:grpSpPr>
          <p:sp>
            <p:nvSpPr>
              <p:cNvPr id="48" name="Shape 303"/>
              <p:cNvSpPr/>
              <p:nvPr/>
            </p:nvSpPr>
            <p:spPr>
              <a:xfrm>
                <a:off x="-1" y="-1"/>
                <a:ext cx="919416" cy="3099332"/>
              </a:xfrm>
              <a:prstGeom prst="rect">
                <a:avLst/>
              </a:prstGeom>
              <a:solidFill>
                <a:srgbClr val="FFFFFF"/>
              </a:solidFill>
              <a:ln w="25400" cap="flat">
                <a:solidFill>
                  <a:srgbClr val="8064A2"/>
                </a:solidFill>
                <a:prstDash val="solid"/>
                <a:bevel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algn="ctr">
                  <a:defRPr sz="1400"/>
                </a:pPr>
                <a:endParaRPr sz="1400"/>
              </a:p>
            </p:txBody>
          </p:sp>
          <p:sp>
            <p:nvSpPr>
              <p:cNvPr id="49" name="Shape 304"/>
              <p:cNvSpPr/>
              <p:nvPr/>
            </p:nvSpPr>
            <p:spPr>
              <a:xfrm>
                <a:off x="-1" y="-1"/>
                <a:ext cx="919416" cy="27699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>
                <a:lvl1pPr algn="ctr">
                  <a:defRPr sz="1400"/>
                </a:lvl1pPr>
              </a:lstStyle>
              <a:p>
                <a:pPr lvl="0">
                  <a:defRPr sz="1800"/>
                </a:pPr>
                <a:r>
                  <a:t>Storage</a:t>
                </a:r>
              </a:p>
            </p:txBody>
          </p:sp>
        </p:grpSp>
        <p:grpSp>
          <p:nvGrpSpPr>
            <p:cNvPr id="32" name="Group 308"/>
            <p:cNvGrpSpPr/>
            <p:nvPr/>
          </p:nvGrpSpPr>
          <p:grpSpPr>
            <a:xfrm>
              <a:off x="8243149" y="3922947"/>
              <a:ext cx="621690" cy="586655"/>
              <a:chOff x="-1" y="-1"/>
              <a:chExt cx="621689" cy="586654"/>
            </a:xfrm>
          </p:grpSpPr>
          <p:sp>
            <p:nvSpPr>
              <p:cNvPr id="46" name="Shape 306"/>
              <p:cNvSpPr/>
              <p:nvPr/>
            </p:nvSpPr>
            <p:spPr>
              <a:xfrm>
                <a:off x="-1" y="-1"/>
                <a:ext cx="621689" cy="586654"/>
              </a:xfrm>
              <a:prstGeom prst="rect">
                <a:avLst/>
              </a:prstGeom>
              <a:solidFill>
                <a:schemeClr val="bg1"/>
              </a:solidFill>
              <a:ln w="25400" cap="flat">
                <a:solidFill>
                  <a:srgbClr val="8064A2"/>
                </a:solidFill>
                <a:prstDash val="solid"/>
                <a:bevel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algn="ctr"/>
                <a:endParaRPr/>
              </a:p>
            </p:txBody>
          </p:sp>
          <p:sp>
            <p:nvSpPr>
              <p:cNvPr id="47" name="Shape 307"/>
              <p:cNvSpPr/>
              <p:nvPr/>
            </p:nvSpPr>
            <p:spPr>
              <a:xfrm>
                <a:off x="-1" y="183437"/>
                <a:ext cx="621689" cy="18466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/>
              <a:p>
                <a:pPr lvl="0" algn="ctr"/>
                <a:r>
                  <a:rPr lang="en-US" sz="1200" dirty="0"/>
                  <a:t>SOS</a:t>
                </a:r>
                <a:endParaRPr sz="1200" dirty="0"/>
              </a:p>
            </p:txBody>
          </p:sp>
        </p:grpSp>
        <p:grpSp>
          <p:nvGrpSpPr>
            <p:cNvPr id="33" name="Group 311"/>
            <p:cNvGrpSpPr/>
            <p:nvPr/>
          </p:nvGrpSpPr>
          <p:grpSpPr>
            <a:xfrm>
              <a:off x="8243149" y="3085174"/>
              <a:ext cx="621690" cy="586655"/>
              <a:chOff x="-1" y="-1"/>
              <a:chExt cx="621689" cy="586654"/>
            </a:xfrm>
          </p:grpSpPr>
          <p:sp>
            <p:nvSpPr>
              <p:cNvPr id="44" name="Shape 309"/>
              <p:cNvSpPr/>
              <p:nvPr/>
            </p:nvSpPr>
            <p:spPr>
              <a:xfrm>
                <a:off x="-1" y="-1"/>
                <a:ext cx="621689" cy="586654"/>
              </a:xfrm>
              <a:prstGeom prst="rect">
                <a:avLst/>
              </a:prstGeom>
              <a:solidFill>
                <a:srgbClr val="FFFFFF"/>
              </a:solidFill>
              <a:ln w="25400" cap="flat">
                <a:solidFill>
                  <a:srgbClr val="8064A2"/>
                </a:solidFill>
                <a:prstDash val="solid"/>
                <a:bevel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algn="ctr">
                  <a:defRPr sz="1200"/>
                </a:pPr>
                <a:endParaRPr sz="1200"/>
              </a:p>
            </p:txBody>
          </p:sp>
          <p:sp>
            <p:nvSpPr>
              <p:cNvPr id="45" name="Shape 310"/>
              <p:cNvSpPr/>
              <p:nvPr/>
            </p:nvSpPr>
            <p:spPr>
              <a:xfrm>
                <a:off x="-1" y="195195"/>
                <a:ext cx="621689" cy="18466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/>
              <a:p>
                <a:pPr lvl="0" algn="ctr"/>
                <a:r>
                  <a:rPr lang="en-US" sz="1200" dirty="0"/>
                  <a:t>Rabbit</a:t>
                </a:r>
              </a:p>
            </p:txBody>
          </p:sp>
        </p:grpSp>
        <p:grpSp>
          <p:nvGrpSpPr>
            <p:cNvPr id="34" name="Group 314"/>
            <p:cNvGrpSpPr/>
            <p:nvPr/>
          </p:nvGrpSpPr>
          <p:grpSpPr>
            <a:xfrm>
              <a:off x="8243149" y="2223742"/>
              <a:ext cx="621690" cy="586655"/>
              <a:chOff x="-1" y="-1"/>
              <a:chExt cx="621689" cy="586654"/>
            </a:xfrm>
          </p:grpSpPr>
          <p:sp>
            <p:nvSpPr>
              <p:cNvPr id="42" name="Shape 312"/>
              <p:cNvSpPr/>
              <p:nvPr/>
            </p:nvSpPr>
            <p:spPr>
              <a:xfrm>
                <a:off x="-1" y="-1"/>
                <a:ext cx="621689" cy="586654"/>
              </a:xfrm>
              <a:prstGeom prst="rect">
                <a:avLst/>
              </a:prstGeom>
              <a:solidFill>
                <a:srgbClr val="FFFFFF"/>
              </a:solidFill>
              <a:ln w="25400" cap="flat">
                <a:solidFill>
                  <a:srgbClr val="8064A2"/>
                </a:solidFill>
                <a:prstDash val="solid"/>
                <a:bevel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algn="ctr">
                  <a:defRPr sz="1200"/>
                </a:pPr>
                <a:endParaRPr sz="1200"/>
              </a:p>
            </p:txBody>
          </p:sp>
          <p:sp>
            <p:nvSpPr>
              <p:cNvPr id="43" name="Shape 313"/>
              <p:cNvSpPr/>
              <p:nvPr/>
            </p:nvSpPr>
            <p:spPr>
              <a:xfrm>
                <a:off x="-1" y="31733"/>
                <a:ext cx="621689" cy="36933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/>
              <a:p>
                <a:pPr lvl="0" algn="just"/>
                <a:endParaRPr sz="1200" dirty="0"/>
              </a:p>
              <a:p>
                <a:pPr lvl="0" algn="ctr"/>
                <a:r>
                  <a:rPr sz="1200" dirty="0"/>
                  <a:t>CSV</a:t>
                </a:r>
                <a:endParaRPr lang="en-US" sz="1200" dirty="0"/>
              </a:p>
            </p:txBody>
          </p:sp>
        </p:grpSp>
        <p:sp>
          <p:nvSpPr>
            <p:cNvPr id="35" name="Shape 315"/>
            <p:cNvSpPr/>
            <p:nvPr/>
          </p:nvSpPr>
          <p:spPr>
            <a:xfrm rot="10800000">
              <a:off x="7497550" y="2317315"/>
              <a:ext cx="605348" cy="586652"/>
            </a:xfrm>
            <a:prstGeom prst="leftArrow">
              <a:avLst>
                <a:gd name="adj1" fmla="val 50000"/>
                <a:gd name="adj2" fmla="val 50000"/>
              </a:avLst>
            </a:prstGeom>
            <a:noFill/>
            <a:ln>
              <a:solidFill>
                <a:srgbClr val="4A7EBB"/>
              </a:solidFill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</p:spPr>
          <p:txBody>
            <a:bodyPr lIns="0" tIns="0" rIns="0" bIns="0"/>
            <a:lstStyle/>
            <a:p>
              <a:pPr lvl="0"/>
              <a:endParaRPr dirty="0"/>
            </a:p>
          </p:txBody>
        </p:sp>
        <p:sp>
          <p:nvSpPr>
            <p:cNvPr id="36" name="Shape 316"/>
            <p:cNvSpPr/>
            <p:nvPr/>
          </p:nvSpPr>
          <p:spPr>
            <a:xfrm>
              <a:off x="5248249" y="2215330"/>
              <a:ext cx="976587" cy="822960"/>
            </a:xfrm>
            <a:prstGeom prst="rect">
              <a:avLst/>
            </a:prstGeom>
            <a:noFill/>
            <a:ln>
              <a:solidFill>
                <a:srgbClr val="98B955"/>
              </a:solidFill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txBody>
            <a:bodyPr lIns="0" tIns="0" rIns="0" bIns="0" anchor="ctr"/>
            <a:lstStyle/>
            <a:p>
              <a:pPr lvl="0" algn="ctr">
                <a:defRPr sz="1600"/>
              </a:pPr>
              <a:endParaRPr sz="1600"/>
            </a:p>
          </p:txBody>
        </p:sp>
        <p:sp>
          <p:nvSpPr>
            <p:cNvPr id="37" name="Shape 317"/>
            <p:cNvSpPr/>
            <p:nvPr/>
          </p:nvSpPr>
          <p:spPr>
            <a:xfrm>
              <a:off x="5248249" y="2339789"/>
              <a:ext cx="976587" cy="57404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0" algn="ctr"/>
              <a:r>
                <a:rPr dirty="0"/>
                <a:t>CSV</a:t>
              </a:r>
            </a:p>
            <a:p>
              <a:pPr lvl="0" algn="ctr"/>
              <a:r>
                <a:rPr dirty="0"/>
                <a:t>Store</a:t>
              </a:r>
            </a:p>
          </p:txBody>
        </p:sp>
        <p:grpSp>
          <p:nvGrpSpPr>
            <p:cNvPr id="38" name="Group 320"/>
            <p:cNvGrpSpPr/>
            <p:nvPr/>
          </p:nvGrpSpPr>
          <p:grpSpPr>
            <a:xfrm>
              <a:off x="6748912" y="2212839"/>
              <a:ext cx="976587" cy="822960"/>
              <a:chOff x="0" y="0"/>
              <a:chExt cx="976586" cy="822958"/>
            </a:xfrm>
          </p:grpSpPr>
          <p:sp>
            <p:nvSpPr>
              <p:cNvPr id="40" name="Shape 318"/>
              <p:cNvSpPr/>
              <p:nvPr/>
            </p:nvSpPr>
            <p:spPr>
              <a:xfrm>
                <a:off x="-1" y="0"/>
                <a:ext cx="976588" cy="822959"/>
              </a:xfrm>
              <a:prstGeom prst="rect">
                <a:avLst/>
              </a:prstGeom>
              <a:solidFill>
                <a:schemeClr val="bg1"/>
              </a:solidFill>
              <a:ln w="9525" cap="flat">
                <a:solidFill>
                  <a:srgbClr val="98B955"/>
                </a:solidFill>
                <a:prstDash val="solid"/>
                <a:bevel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 algn="ctr">
                  <a:defRPr sz="1600"/>
                </a:pPr>
                <a:endParaRPr sz="1600"/>
              </a:p>
            </p:txBody>
          </p:sp>
          <p:sp>
            <p:nvSpPr>
              <p:cNvPr id="41" name="Shape 319"/>
              <p:cNvSpPr/>
              <p:nvPr/>
            </p:nvSpPr>
            <p:spPr>
              <a:xfrm>
                <a:off x="-1" y="124459"/>
                <a:ext cx="976588" cy="574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/>
              <a:p>
                <a:pPr lvl="0" algn="ctr"/>
                <a:r>
                  <a:rPr dirty="0"/>
                  <a:t>Other</a:t>
                </a:r>
              </a:p>
              <a:p>
                <a:pPr lvl="0" algn="ctr"/>
                <a:r>
                  <a:rPr dirty="0"/>
                  <a:t>Store</a:t>
                </a:r>
              </a:p>
            </p:txBody>
          </p:sp>
        </p:grpSp>
        <p:sp>
          <p:nvSpPr>
            <p:cNvPr id="39" name="Shape 321"/>
            <p:cNvSpPr/>
            <p:nvPr/>
          </p:nvSpPr>
          <p:spPr>
            <a:xfrm flipH="1" flipV="1">
              <a:off x="6292631" y="2610405"/>
              <a:ext cx="383013" cy="1588"/>
            </a:xfrm>
            <a:prstGeom prst="line">
              <a:avLst/>
            </a:prstGeom>
            <a:ln w="28575">
              <a:solidFill>
                <a:srgbClr val="F79646"/>
              </a:solidFill>
              <a:prstDash val="dot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</p:spPr>
          <p:txBody>
            <a:bodyPr lIns="0" tIns="0" rIns="0" bIns="0"/>
            <a:lstStyle/>
            <a:p>
              <a:pPr lvl="0">
                <a:defRPr sz="1200">
                  <a:latin typeface="+mn-lt"/>
                  <a:ea typeface="+mn-ea"/>
                  <a:cs typeface="+mn-cs"/>
                  <a:sym typeface="Helvetica"/>
                </a:defRPr>
              </a:pPr>
              <a:endParaRPr sz="1200"/>
            </a:p>
          </p:txBody>
        </p:sp>
      </p:grpSp>
      <p:sp>
        <p:nvSpPr>
          <p:cNvPr id="74" name="Left-Right Arrow 73"/>
          <p:cNvSpPr/>
          <p:nvPr/>
        </p:nvSpPr>
        <p:spPr>
          <a:xfrm>
            <a:off x="2813725" y="3490621"/>
            <a:ext cx="962585" cy="594861"/>
          </a:xfrm>
          <a:prstGeom prst="leftRight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5568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4014" y="297834"/>
            <a:ext cx="10515600" cy="761926"/>
          </a:xfrm>
        </p:spPr>
        <p:txBody>
          <a:bodyPr>
            <a:normAutofit fontScale="90000"/>
          </a:bodyPr>
          <a:lstStyle/>
          <a:p>
            <a:r>
              <a:rPr lang="en-US" sz="4000" dirty="0">
                <a:solidFill>
                  <a:srgbClr val="0070C0"/>
                </a:solidFill>
                <a:latin typeface="+mn-lt"/>
              </a:rPr>
              <a:t>Advance Set-up (site specific: </a:t>
            </a:r>
            <a:r>
              <a:rPr lang="en-US" sz="4000" dirty="0" err="1">
                <a:solidFill>
                  <a:srgbClr val="0070C0"/>
                </a:solidFill>
                <a:latin typeface="+mn-lt"/>
              </a:rPr>
              <a:t>wifi</a:t>
            </a:r>
            <a:r>
              <a:rPr lang="en-US" sz="4000" dirty="0">
                <a:solidFill>
                  <a:srgbClr val="0070C0"/>
                </a:solidFill>
                <a:latin typeface="+mn-lt"/>
              </a:rPr>
              <a:t> </a:t>
            </a:r>
            <a:r>
              <a:rPr lang="en-US" sz="4000" dirty="0" err="1">
                <a:solidFill>
                  <a:srgbClr val="0070C0"/>
                </a:solidFill>
                <a:latin typeface="+mn-lt"/>
              </a:rPr>
              <a:t>UCF_Guest</a:t>
            </a:r>
            <a:r>
              <a:rPr lang="en-US" sz="4000" dirty="0">
                <a:solidFill>
                  <a:srgbClr val="0070C0"/>
                </a:solidFill>
                <a:latin typeface="+mn-lt"/>
              </a:rPr>
              <a:t>)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838199" y="1406769"/>
            <a:ext cx="9146059" cy="47803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We will be using virtual machines hosted at Open Grid Computing</a:t>
            </a:r>
          </a:p>
          <a:p>
            <a:pPr marL="0" indent="0">
              <a:buNone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$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ssh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user&lt;#&gt;@ldmscon.ogc.us</a:t>
            </a:r>
          </a:p>
          <a:p>
            <a:pPr marL="0" indent="0">
              <a:buNone/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$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password: user&lt;#&gt;</a:t>
            </a:r>
          </a:p>
          <a:p>
            <a:pPr marL="0" indent="0">
              <a:buNone/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$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ssh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user#@compute&lt;#&gt;</a:t>
            </a:r>
          </a:p>
          <a:p>
            <a:pPr marL="0" indent="0">
              <a:buNone/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$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password: user&lt;#&gt;</a:t>
            </a:r>
          </a:p>
          <a:p>
            <a:pPr marL="0" indent="0">
              <a:buNone/>
            </a:pPr>
            <a:endParaRPr lang="en-US" sz="4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7525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6750" y="207535"/>
            <a:ext cx="9258300" cy="889220"/>
          </a:xfrm>
        </p:spPr>
        <p:txBody>
          <a:bodyPr>
            <a:normAutofit fontScale="90000"/>
          </a:bodyPr>
          <a:lstStyle/>
          <a:p>
            <a:r>
              <a:rPr lang="en-US" sz="4000" dirty="0">
                <a:solidFill>
                  <a:srgbClr val="0070C0"/>
                </a:solidFill>
                <a:latin typeface="+mn-lt"/>
              </a:rPr>
              <a:t>Start and Check Status of a LDMS Daemon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6750" y="1511299"/>
            <a:ext cx="10515600" cy="47550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Exercise Goals:</a:t>
            </a:r>
          </a:p>
          <a:p>
            <a:r>
              <a:rPr lang="en-US" dirty="0"/>
              <a:t>Basic LDMS daemon startup and configuration flags/</a:t>
            </a:r>
            <a:r>
              <a:rPr lang="en-US" dirty="0" err="1"/>
              <a:t>args</a:t>
            </a:r>
            <a:endParaRPr lang="en-US" dirty="0"/>
          </a:p>
          <a:p>
            <a:pPr lvl="1"/>
            <a:r>
              <a:rPr lang="en-US" dirty="0"/>
              <a:t>Manual and run-time configuration options</a:t>
            </a:r>
          </a:p>
          <a:p>
            <a:pPr lvl="1"/>
            <a:r>
              <a:rPr lang="en-US" dirty="0"/>
              <a:t>Output options</a:t>
            </a:r>
          </a:p>
          <a:p>
            <a:pPr lvl="2"/>
            <a:r>
              <a:rPr lang="en-US" dirty="0"/>
              <a:t>Log files and verbosity levels</a:t>
            </a:r>
          </a:p>
          <a:p>
            <a:pPr lvl="1"/>
            <a:r>
              <a:rPr lang="en-US" dirty="0"/>
              <a:t>man pages</a:t>
            </a:r>
          </a:p>
          <a:p>
            <a:pPr lvl="2"/>
            <a:r>
              <a:rPr lang="en-US" dirty="0"/>
              <a:t>man ldmsd – displays ldmsd man pages</a:t>
            </a:r>
          </a:p>
          <a:p>
            <a:pPr lvl="2"/>
            <a:r>
              <a:rPr lang="en-US" dirty="0"/>
              <a:t>man ldmsd_controller – displays “ldmsd_controller” man pages</a:t>
            </a:r>
          </a:p>
          <a:p>
            <a:r>
              <a:rPr lang="en-US" dirty="0"/>
              <a:t>Use of ldms_ls utility as a diagnostic tool</a:t>
            </a:r>
          </a:p>
          <a:p>
            <a:pPr lvl="1"/>
            <a:r>
              <a:rPr lang="en-US" dirty="0"/>
              <a:t>man pages</a:t>
            </a:r>
          </a:p>
          <a:p>
            <a:pPr lvl="2"/>
            <a:r>
              <a:rPr lang="en-US" dirty="0"/>
              <a:t>man ldms_ls – displays ldms_ls man pages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8792" y="207535"/>
            <a:ext cx="1036103" cy="418123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1743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656" y="116705"/>
            <a:ext cx="6720979" cy="1017905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0070C0"/>
                </a:solidFill>
                <a:latin typeface="+mn-lt"/>
              </a:rPr>
              <a:t>Start a LDMS daemon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3873" y="1225440"/>
            <a:ext cx="11317225" cy="5224128"/>
          </a:xfrm>
        </p:spPr>
        <p:txBody>
          <a:bodyPr>
            <a:normAutofit/>
          </a:bodyPr>
          <a:lstStyle/>
          <a:p>
            <a:pPr marL="63500" indent="233363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Start ldmsd with minimum configuration</a:t>
            </a:r>
            <a:endParaRPr lang="en-US" sz="2000" dirty="0">
              <a:solidFill>
                <a:prstClr val="black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prstClr val="black"/>
                </a:solidFill>
                <a:latin typeface="Lucida Console" panose="020B0609040504020204" pitchFamily="49" charset="0"/>
                <a:cs typeface="Arial" panose="020B0604020202020204" pitchFamily="34" charset="0"/>
              </a:rPr>
              <a:t>$ ldmsd </a:t>
            </a:r>
            <a:r>
              <a:rPr lang="en-US" sz="1800" dirty="0">
                <a:solidFill>
                  <a:srgbClr val="00B050"/>
                </a:solidFill>
                <a:latin typeface="Lucida Console" panose="020B0609040504020204" pitchFamily="49" charset="0"/>
                <a:cs typeface="Arial" panose="020B0604020202020204" pitchFamily="34" charset="0"/>
              </a:rPr>
              <a:t>–x sock:10001</a:t>
            </a:r>
            <a:r>
              <a:rPr lang="en-US" sz="1800" dirty="0">
                <a:solidFill>
                  <a:schemeClr val="accent6">
                    <a:lumMod val="75000"/>
                  </a:schemeClr>
                </a:solidFill>
                <a:latin typeface="Lucida Console" panose="020B0609040504020204" pitchFamily="49" charset="0"/>
                <a:cs typeface="Arial" panose="020B0604020202020204" pitchFamily="34" charset="0"/>
              </a:rPr>
              <a:t> </a:t>
            </a:r>
            <a:r>
              <a:rPr lang="en-US" sz="1800" dirty="0">
                <a:solidFill>
                  <a:srgbClr val="B75F29"/>
                </a:solidFill>
                <a:latin typeface="Lucida Console" panose="020B0609040504020204" pitchFamily="49" charset="0"/>
                <a:cs typeface="Arial" panose="020B0604020202020204" pitchFamily="34" charset="0"/>
              </a:rPr>
              <a:t>–l /home/&lt;user&gt;/ldmscon2021/basic/exercises/ldms/logs/sampler1.log</a:t>
            </a:r>
          </a:p>
          <a:p>
            <a:pPr marL="0" indent="0">
              <a:buNone/>
            </a:pPr>
            <a:endParaRPr lang="en-US" sz="2000" dirty="0">
              <a:solidFill>
                <a:srgbClr val="0070C0"/>
              </a:solidFill>
              <a:latin typeface="Lucida Console" panose="020B0609040504020204" pitchFamily="49" charset="0"/>
              <a:cs typeface="Arial" panose="020B0604020202020204" pitchFamily="34" charset="0"/>
            </a:endParaRPr>
          </a:p>
          <a:p>
            <a:r>
              <a:rPr lang="en-US" sz="20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-x: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transport 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listening port</a:t>
            </a:r>
          </a:p>
          <a:p>
            <a:r>
              <a:rPr lang="en-US" sz="2000" dirty="0">
                <a:solidFill>
                  <a:srgbClr val="B75F2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-l:</a:t>
            </a:r>
            <a:r>
              <a:rPr lang="en-US" dirty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Specify the log file path and name(this is not strictly necessary)</a:t>
            </a:r>
          </a:p>
          <a:p>
            <a:pPr marL="0" indent="0">
              <a:buNone/>
            </a:pPr>
            <a:endParaRPr lang="en-US" sz="2400" dirty="0">
              <a:solidFill>
                <a:srgbClr val="0070C0"/>
              </a:solidFill>
            </a:endParaRPr>
          </a:p>
          <a:p>
            <a:r>
              <a:rPr lang="en-US" sz="2000" dirty="0">
                <a:solidFill>
                  <a:srgbClr val="123DD5"/>
                </a:solidFill>
              </a:rPr>
              <a:t>Commands should be </a:t>
            </a:r>
            <a:r>
              <a:rPr lang="en-US" sz="2000" b="1" dirty="0">
                <a:solidFill>
                  <a:srgbClr val="123DD5"/>
                </a:solidFill>
              </a:rPr>
              <a:t>written</a:t>
            </a:r>
            <a:r>
              <a:rPr lang="en-US" sz="2000" dirty="0">
                <a:solidFill>
                  <a:srgbClr val="123DD5"/>
                </a:solidFill>
              </a:rPr>
              <a:t> in the command prompt window. Copy and paste may introduce non-printing characters and unexpected results</a:t>
            </a:r>
          </a:p>
          <a:p>
            <a:pPr marL="0" indent="0">
              <a:buNone/>
            </a:pPr>
            <a:endParaRPr lang="en-US" sz="2400" dirty="0">
              <a:solidFill>
                <a:srgbClr val="0070C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46869" y="2765068"/>
            <a:ext cx="7488768" cy="89906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21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8E62BDB-E141-F844-A220-5AD588D26E48}"/>
              </a:ext>
            </a:extLst>
          </p:cNvPr>
          <p:cNvSpPr/>
          <p:nvPr/>
        </p:nvSpPr>
        <p:spPr>
          <a:xfrm>
            <a:off x="419033" y="1661068"/>
            <a:ext cx="8986223" cy="59880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1938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02595"/>
            <a:ext cx="10515600" cy="820322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0070C0"/>
                </a:solidFill>
                <a:latin typeface="+mn-lt"/>
              </a:rPr>
              <a:t>Check ldmsd Running Status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9055" y="850945"/>
            <a:ext cx="11294520" cy="6412004"/>
          </a:xfrm>
        </p:spPr>
        <p:txBody>
          <a:bodyPr>
            <a:normAutofit/>
          </a:bodyPr>
          <a:lstStyle/>
          <a:p>
            <a:pPr marL="12700" indent="168275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900" dirty="0">
                <a:latin typeface="Calibri" panose="020F0502020204030204" pitchFamily="34" charset="0"/>
                <a:cs typeface="Calibri" panose="020F0502020204030204" pitchFamily="34" charset="0"/>
              </a:rPr>
              <a:t>Using </a:t>
            </a:r>
            <a:r>
              <a:rPr lang="en-US" sz="1900" dirty="0" err="1">
                <a:latin typeface="Calibri" panose="020F0502020204030204" pitchFamily="34" charset="0"/>
                <a:cs typeface="Calibri" panose="020F0502020204030204" pitchFamily="34" charset="0"/>
              </a:rPr>
              <a:t>ps</a:t>
            </a:r>
            <a:endParaRPr lang="en-US" sz="19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1800" dirty="0">
                <a:latin typeface="Lucida Console" charset="0"/>
                <a:ea typeface="Lucida Console" charset="0"/>
                <a:cs typeface="Lucida Console" charset="0"/>
              </a:rPr>
              <a:t>$</a:t>
            </a:r>
            <a:r>
              <a:rPr lang="en-US" sz="1800" dirty="0" err="1">
                <a:latin typeface="Lucida Console" charset="0"/>
                <a:ea typeface="Lucida Console" charset="0"/>
                <a:cs typeface="Lucida Console" charset="0"/>
              </a:rPr>
              <a:t>ps</a:t>
            </a:r>
            <a:r>
              <a:rPr lang="en-US" sz="1800" dirty="0">
                <a:latin typeface="Lucida Console" charset="0"/>
                <a:ea typeface="Lucida Console" charset="0"/>
                <a:cs typeface="Lucida Console" charset="0"/>
              </a:rPr>
              <a:t> </a:t>
            </a:r>
            <a:r>
              <a:rPr lang="en-US" sz="1800" dirty="0" err="1">
                <a:latin typeface="Lucida Console" charset="0"/>
                <a:ea typeface="Lucida Console" charset="0"/>
                <a:cs typeface="Lucida Console" charset="0"/>
              </a:rPr>
              <a:t>auxw</a:t>
            </a:r>
            <a:r>
              <a:rPr lang="en-US" sz="1800" dirty="0">
                <a:latin typeface="Lucida Console" charset="0"/>
                <a:ea typeface="Lucida Console" charset="0"/>
                <a:cs typeface="Lucida Console" charset="0"/>
              </a:rPr>
              <a:t> | grep ldmsd | grep –v grep</a:t>
            </a:r>
          </a:p>
          <a:p>
            <a:pPr marL="12700" lvl="1" indent="187325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900" dirty="0">
                <a:latin typeface="Calibri" panose="020F0502020204030204" pitchFamily="34" charset="0"/>
                <a:cs typeface="Calibri" panose="020F0502020204030204" pitchFamily="34" charset="0"/>
              </a:rPr>
              <a:t>Returns something like: </a:t>
            </a:r>
          </a:p>
          <a:p>
            <a:pPr marL="914400" lvl="2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900" dirty="0">
                <a:latin typeface="Lucida Console" panose="020B0609040504020204" pitchFamily="49" charset="0"/>
              </a:rPr>
              <a:t>“</a:t>
            </a:r>
            <a:r>
              <a:rPr lang="de-DE" sz="1900" dirty="0" err="1">
                <a:latin typeface="Lucida Console" panose="020B0609040504020204" pitchFamily="49" charset="0"/>
                <a:ea typeface="Lucida Console" charset="0"/>
                <a:cs typeface="Lucida Console" charset="0"/>
              </a:rPr>
              <a:t>ovis_pu</a:t>
            </a:r>
            <a:r>
              <a:rPr lang="de-DE" sz="1900" dirty="0">
                <a:latin typeface="Lucida Console" panose="020B0609040504020204" pitchFamily="49" charset="0"/>
                <a:ea typeface="Lucida Console" charset="0"/>
                <a:cs typeface="Lucida Console" charset="0"/>
              </a:rPr>
              <a:t>+  3582  0.0  0.1 401604  2204 ?        </a:t>
            </a:r>
            <a:r>
              <a:rPr lang="de-DE" sz="1900" dirty="0" err="1">
                <a:latin typeface="Lucida Console" panose="020B0609040504020204" pitchFamily="49" charset="0"/>
                <a:ea typeface="Lucida Console" charset="0"/>
                <a:cs typeface="Lucida Console" charset="0"/>
              </a:rPr>
              <a:t>Ssl</a:t>
            </a:r>
            <a:r>
              <a:rPr lang="de-DE" sz="1900" dirty="0">
                <a:latin typeface="Lucida Console" panose="020B0609040504020204" pitchFamily="49" charset="0"/>
                <a:ea typeface="Lucida Console" charset="0"/>
                <a:cs typeface="Lucida Console" charset="0"/>
              </a:rPr>
              <a:t>  12:51   0:00 </a:t>
            </a:r>
            <a:r>
              <a:rPr lang="de-DE" sz="1900" dirty="0" err="1">
                <a:latin typeface="Lucida Console" panose="020B0609040504020204" pitchFamily="49" charset="0"/>
                <a:ea typeface="Lucida Console" charset="0"/>
                <a:cs typeface="Lucida Console" charset="0"/>
              </a:rPr>
              <a:t>ldmsd</a:t>
            </a:r>
            <a:r>
              <a:rPr lang="de-DE" sz="1900" dirty="0">
                <a:latin typeface="Lucida Console" panose="020B0609040504020204" pitchFamily="49" charset="0"/>
                <a:ea typeface="Lucida Console" charset="0"/>
                <a:cs typeface="Lucida Console" charset="0"/>
              </a:rPr>
              <a:t> -x sock:10001</a:t>
            </a:r>
            <a:r>
              <a:rPr lang="de-DE" sz="1900" dirty="0">
                <a:latin typeface="Lucida Console" panose="020B0609040504020204" pitchFamily="49" charset="0"/>
              </a:rPr>
              <a:t>“</a:t>
            </a:r>
            <a:r>
              <a:rPr lang="de-DE" sz="2300" dirty="0"/>
              <a:t>  </a:t>
            </a:r>
            <a:r>
              <a:rPr lang="de-DE" sz="2300" dirty="0" err="1">
                <a:solidFill>
                  <a:srgbClr val="6060FF"/>
                </a:solidFill>
              </a:rPr>
              <a:t>if</a:t>
            </a:r>
            <a:r>
              <a:rPr lang="de-DE" sz="2300" dirty="0">
                <a:solidFill>
                  <a:srgbClr val="6060FF"/>
                </a:solidFill>
              </a:rPr>
              <a:t> </a:t>
            </a:r>
            <a:r>
              <a:rPr lang="de-DE" sz="2300" dirty="0" err="1">
                <a:solidFill>
                  <a:srgbClr val="6060FF"/>
                </a:solidFill>
              </a:rPr>
              <a:t>running</a:t>
            </a:r>
            <a:endParaRPr lang="de-DE" sz="2300" dirty="0">
              <a:solidFill>
                <a:srgbClr val="6060FF"/>
              </a:solidFill>
            </a:endParaRPr>
          </a:p>
          <a:p>
            <a:pPr marL="12700" lvl="1" indent="219075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de-DE" sz="1900" dirty="0">
                <a:latin typeface="Calibri" panose="020F0502020204030204" pitchFamily="34" charset="0"/>
                <a:cs typeface="Calibri" panose="020F0502020204030204" pitchFamily="34" charset="0"/>
              </a:rPr>
              <a:t>Returns: </a:t>
            </a:r>
            <a:r>
              <a:rPr lang="en-US" sz="1900" dirty="0">
                <a:latin typeface="Calibri" panose="020F0502020204030204" pitchFamily="34" charset="0"/>
                <a:cs typeface="Calibri" panose="020F0502020204030204" pitchFamily="34" charset="0"/>
              </a:rPr>
              <a:t>blank line</a:t>
            </a:r>
            <a:r>
              <a:rPr lang="en-US" sz="1900" dirty="0">
                <a:solidFill>
                  <a:srgbClr val="606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if not running</a:t>
            </a:r>
          </a:p>
          <a:p>
            <a:pPr marL="12700" indent="219075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900" dirty="0">
                <a:latin typeface="Calibri" panose="020F0502020204030204" pitchFamily="34" charset="0"/>
                <a:cs typeface="Calibri" panose="020F0502020204030204" pitchFamily="34" charset="0"/>
              </a:rPr>
              <a:t>Using ldms_ls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1900" dirty="0">
                <a:latin typeface="Lucida Console" charset="0"/>
                <a:ea typeface="Lucida Console" charset="0"/>
                <a:cs typeface="Lucida Console" charset="0"/>
              </a:rPr>
              <a:t>$ldms_ls –h localhost –x sock –p 10001</a:t>
            </a:r>
          </a:p>
          <a:p>
            <a:pPr marL="12700" lvl="1" indent="187325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Returns: “Connection failed/rejected.” </a:t>
            </a:r>
            <a:r>
              <a:rPr lang="en-US" dirty="0">
                <a:solidFill>
                  <a:srgbClr val="606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if </a:t>
            </a:r>
            <a:r>
              <a:rPr lang="en-US" dirty="0" err="1">
                <a:solidFill>
                  <a:srgbClr val="606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ldmsd</a:t>
            </a:r>
            <a:r>
              <a:rPr lang="en-US" dirty="0">
                <a:solidFill>
                  <a:srgbClr val="606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specified does not exist or authentication fails</a:t>
            </a:r>
          </a:p>
          <a:p>
            <a:pPr marL="12700" lvl="1" indent="187325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Returns: blank line </a:t>
            </a:r>
            <a:r>
              <a:rPr lang="en-US" dirty="0">
                <a:solidFill>
                  <a:srgbClr val="606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if the ldmsd specified exists but has no metric sets configured</a:t>
            </a:r>
          </a:p>
          <a:p>
            <a:pPr marL="12700" indent="219075">
              <a:lnSpc>
                <a:spcPct val="10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Also check network port for listener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dirty="0">
                <a:latin typeface="Lucida Console" charset="0"/>
                <a:ea typeface="Lucida Console" charset="0"/>
                <a:cs typeface="Lucida Console" charset="0"/>
              </a:rPr>
              <a:t>$netstat –an | grep 10001 OR $ss –ln | grep 10001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de-DE" sz="1800" dirty="0" err="1">
                <a:latin typeface="Lucida Console" charset="0"/>
                <a:ea typeface="Lucida Console" charset="0"/>
                <a:cs typeface="Lucida Console" charset="0"/>
              </a:rPr>
              <a:t>tcp</a:t>
            </a:r>
            <a:r>
              <a:rPr lang="de-DE" sz="1800" dirty="0">
                <a:latin typeface="Lucida Console" charset="0"/>
                <a:ea typeface="Lucida Console" charset="0"/>
                <a:cs typeface="Lucida Console" charset="0"/>
              </a:rPr>
              <a:t>     0    0 0.0.0.0:1</a:t>
            </a:r>
            <a:r>
              <a:rPr lang="de-DE" sz="1800" b="1" dirty="0">
                <a:latin typeface="Lucida Console" charset="0"/>
                <a:ea typeface="Lucida Console" charset="0"/>
                <a:cs typeface="Lucida Console" charset="0"/>
              </a:rPr>
              <a:t>00</a:t>
            </a:r>
            <a:r>
              <a:rPr lang="de-DE" sz="1800" dirty="0">
                <a:latin typeface="Lucida Console" charset="0"/>
                <a:ea typeface="Lucida Console" charset="0"/>
                <a:cs typeface="Lucida Console" charset="0"/>
              </a:rPr>
              <a:t>01  0.0.0.0:*   LISTEN</a:t>
            </a:r>
            <a:r>
              <a:rPr lang="de-DE" sz="2300" dirty="0">
                <a:latin typeface="Lucida Console" charset="0"/>
                <a:ea typeface="Lucida Console" charset="0"/>
                <a:cs typeface="Lucida Console" charset="0"/>
              </a:rPr>
              <a:t>     </a:t>
            </a:r>
          </a:p>
          <a:p>
            <a:pPr marL="12700" indent="219075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Calibri" charset="0"/>
                <a:ea typeface="Calibri" charset="0"/>
                <a:cs typeface="Calibri" charset="0"/>
              </a:rPr>
              <a:t>Check out the log file. This can be used to find clues when troubleshooting.</a:t>
            </a:r>
          </a:p>
          <a:p>
            <a:pPr marL="1270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>
                <a:latin typeface="Lucida Console" panose="020B0609040504020204" pitchFamily="49" charset="0"/>
                <a:ea typeface="Calibri" charset="0"/>
                <a:cs typeface="Calibri" charset="0"/>
              </a:rPr>
              <a:t>$ cat </a:t>
            </a:r>
            <a:r>
              <a:rPr lang="en-US" sz="1800" dirty="0">
                <a:solidFill>
                  <a:srgbClr val="B75F29"/>
                </a:solidFill>
                <a:latin typeface="Lucida Console" panose="020B0609040504020204" pitchFamily="49" charset="0"/>
                <a:cs typeface="Arial" panose="020B0604020202020204" pitchFamily="34" charset="0"/>
              </a:rPr>
              <a:t>/home/&lt;user&gt;/ldmscon2021/basic/exercises/ldms/logs/sampler1.log</a:t>
            </a:r>
            <a:endParaRPr lang="en-US" sz="1800" dirty="0">
              <a:latin typeface="Lucida Console" panose="020B0609040504020204" pitchFamily="49" charset="0"/>
              <a:ea typeface="Calibri" charset="0"/>
              <a:cs typeface="Calibri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84348" y="1280160"/>
            <a:ext cx="5380875" cy="33425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91589" y="5220688"/>
            <a:ext cx="8365028" cy="3702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14151" y="3631473"/>
            <a:ext cx="5651518" cy="33419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22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ADD5ED7-0BD6-F449-838A-251C8B67A4EA}"/>
              </a:ext>
            </a:extLst>
          </p:cNvPr>
          <p:cNvSpPr/>
          <p:nvPr/>
        </p:nvSpPr>
        <p:spPr>
          <a:xfrm>
            <a:off x="526424" y="6396344"/>
            <a:ext cx="9701794" cy="3702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6602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52A1CA-B9F6-42F2-910B-08E2E9C58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23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E585F4F-89DC-428A-A35A-695135E90C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4944" y="994995"/>
            <a:ext cx="9262110" cy="820322"/>
          </a:xfrm>
        </p:spPr>
        <p:txBody>
          <a:bodyPr>
            <a:normAutofit fontScale="90000"/>
          </a:bodyPr>
          <a:lstStyle/>
          <a:p>
            <a:r>
              <a:rPr lang="en-US" sz="4000" b="1" dirty="0">
                <a:solidFill>
                  <a:schemeClr val="tx1"/>
                </a:solidFill>
                <a:latin typeface="+mn-lt"/>
              </a:rPr>
              <a:t>EXAMPLE: </a:t>
            </a:r>
            <a:r>
              <a:rPr lang="en-US" sz="4000" dirty="0">
                <a:solidFill>
                  <a:schemeClr val="tx1"/>
                </a:solidFill>
                <a:latin typeface="+mn-lt"/>
              </a:rPr>
              <a:t>Start and Check LDMS Daemon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AFAF3DB-FEA6-48EC-91FB-A23E12391F79}"/>
              </a:ext>
            </a:extLst>
          </p:cNvPr>
          <p:cNvSpPr/>
          <p:nvPr/>
        </p:nvSpPr>
        <p:spPr>
          <a:xfrm>
            <a:off x="1261576" y="2890391"/>
            <a:ext cx="926211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chemeClr val="bg2">
                    <a:lumMod val="25000"/>
                  </a:schemeClr>
                </a:solidFill>
                <a:latin typeface="Garamond" charset="0"/>
              </a:rPr>
              <a:t>Please see the </a:t>
            </a:r>
            <a:r>
              <a:rPr lang="en-US" sz="3200" dirty="0">
                <a:solidFill>
                  <a:srgbClr val="00ACD9"/>
                </a:solidFill>
                <a:latin typeface="Garamond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Start and Check an LDMS daemon</a:t>
            </a:r>
            <a:r>
              <a:rPr lang="en-US" sz="3200" dirty="0">
                <a:solidFill>
                  <a:srgbClr val="00ACD9"/>
                </a:solidFill>
                <a:latin typeface="Garamond" charset="0"/>
              </a:rPr>
              <a:t> </a:t>
            </a:r>
            <a:r>
              <a:rPr lang="en-US" sz="3200" dirty="0">
                <a:solidFill>
                  <a:schemeClr val="bg2">
                    <a:lumMod val="25000"/>
                  </a:schemeClr>
                </a:solidFill>
                <a:latin typeface="Garamond" charset="0"/>
              </a:rPr>
              <a:t>to view a video example of Exercise 1 (slides 19-22).</a:t>
            </a:r>
          </a:p>
        </p:txBody>
      </p:sp>
    </p:spTree>
    <p:extLst>
      <p:ext uri="{BB962C8B-B14F-4D97-AF65-F5344CB8AC3E}">
        <p14:creationId xmlns:p14="http://schemas.microsoft.com/office/powerpoint/2010/main" val="3319295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3234"/>
    </mc:Choice>
    <mc:Fallback xmlns="">
      <p:transition spd="slow" advTm="143234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1510" y="252513"/>
            <a:ext cx="9347782" cy="861912"/>
          </a:xfrm>
        </p:spPr>
        <p:txBody>
          <a:bodyPr>
            <a:noAutofit/>
          </a:bodyPr>
          <a:lstStyle/>
          <a:p>
            <a:r>
              <a:rPr lang="en-US" sz="4000" dirty="0">
                <a:solidFill>
                  <a:srgbClr val="0070C0"/>
                </a:solidFill>
                <a:latin typeface="+mn-lt"/>
              </a:rPr>
              <a:t>Manually Configure a Sampler Plugin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1510" y="1254013"/>
            <a:ext cx="10515600" cy="50674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Exercise Goals: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Basic sampler plugin operation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Manual dynamic configuration using the “ldmsd_controller” utility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Static configuration using a configuration file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man pages</a:t>
            </a:r>
          </a:p>
          <a:p>
            <a:pPr lvl="2"/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man </a:t>
            </a:r>
            <a:r>
              <a:rPr 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Plugin_meminfo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 – opens meminfo plugin man pages</a:t>
            </a:r>
          </a:p>
          <a:p>
            <a:pPr lvl="2"/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man </a:t>
            </a:r>
            <a:r>
              <a:rPr 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Plugin_vmstat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 – opens vmstat plugin man pages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Use of ldms_ls utility as a diagnostic tool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man pages</a:t>
            </a:r>
          </a:p>
          <a:p>
            <a:pPr lvl="2"/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man ldms_ls – opens ldms_ls man pages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9832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8098" y="176369"/>
            <a:ext cx="8229600" cy="9961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0070C0"/>
                </a:solidFill>
                <a:latin typeface="+mn-lt"/>
              </a:rPr>
              <a:t>LDMS Plugin Architecture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1637191" y="1745627"/>
            <a:ext cx="8909124" cy="3946998"/>
            <a:chOff x="113191" y="1745627"/>
            <a:chExt cx="8909124" cy="3946998"/>
          </a:xfrm>
        </p:grpSpPr>
        <p:grpSp>
          <p:nvGrpSpPr>
            <p:cNvPr id="6" name="Group 256"/>
            <p:cNvGrpSpPr/>
            <p:nvPr/>
          </p:nvGrpSpPr>
          <p:grpSpPr>
            <a:xfrm>
              <a:off x="113191" y="1745627"/>
              <a:ext cx="1189321" cy="3099333"/>
              <a:chOff x="-1" y="-1"/>
              <a:chExt cx="1189320" cy="3099332"/>
            </a:xfrm>
          </p:grpSpPr>
          <p:sp>
            <p:nvSpPr>
              <p:cNvPr id="72" name="Shape 254"/>
              <p:cNvSpPr/>
              <p:nvPr/>
            </p:nvSpPr>
            <p:spPr>
              <a:xfrm>
                <a:off x="-1" y="-1"/>
                <a:ext cx="1189320" cy="3099332"/>
              </a:xfrm>
              <a:prstGeom prst="rect">
                <a:avLst/>
              </a:prstGeom>
              <a:solidFill>
                <a:srgbClr val="FFFFFF"/>
              </a:solidFill>
              <a:ln w="25400" cap="flat">
                <a:solidFill>
                  <a:srgbClr val="8064A2"/>
                </a:solidFill>
                <a:prstDash val="solid"/>
                <a:bevel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algn="ctr">
                  <a:defRPr sz="1400"/>
                </a:pPr>
                <a:endParaRPr sz="1400" dirty="0"/>
              </a:p>
            </p:txBody>
          </p:sp>
          <p:sp>
            <p:nvSpPr>
              <p:cNvPr id="73" name="Shape 255"/>
              <p:cNvSpPr/>
              <p:nvPr/>
            </p:nvSpPr>
            <p:spPr>
              <a:xfrm>
                <a:off x="-1" y="-1"/>
                <a:ext cx="1189320" cy="27699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>
                <a:lvl1pPr algn="ctr">
                  <a:defRPr sz="1400"/>
                </a:lvl1pPr>
              </a:lstStyle>
              <a:p>
                <a:pPr lvl="0">
                  <a:defRPr sz="1800"/>
                </a:pPr>
                <a:r>
                  <a:t>Memory</a:t>
                </a:r>
              </a:p>
            </p:txBody>
          </p:sp>
        </p:grpSp>
        <p:grpSp>
          <p:nvGrpSpPr>
            <p:cNvPr id="7" name="Group 259"/>
            <p:cNvGrpSpPr/>
            <p:nvPr/>
          </p:nvGrpSpPr>
          <p:grpSpPr>
            <a:xfrm>
              <a:off x="2252310" y="3085173"/>
              <a:ext cx="2825059" cy="428999"/>
              <a:chOff x="-1" y="-1"/>
              <a:chExt cx="2825058" cy="428998"/>
            </a:xfrm>
          </p:grpSpPr>
          <p:sp>
            <p:nvSpPr>
              <p:cNvPr id="70" name="Shape 257"/>
              <p:cNvSpPr/>
              <p:nvPr/>
            </p:nvSpPr>
            <p:spPr>
              <a:xfrm>
                <a:off x="-1" y="-1"/>
                <a:ext cx="2526238" cy="428998"/>
              </a:xfrm>
              <a:prstGeom prst="rect">
                <a:avLst/>
              </a:prstGeom>
              <a:gradFill flip="none" rotWithShape="1">
                <a:gsLst>
                  <a:gs pos="0">
                    <a:srgbClr val="A2C3FF"/>
                  </a:gs>
                  <a:gs pos="35000">
                    <a:srgbClr val="BDD4FF"/>
                  </a:gs>
                  <a:gs pos="100000">
                    <a:srgbClr val="E6EEFF"/>
                  </a:gs>
                </a:gsLst>
                <a:lin ang="16200000" scaled="0"/>
              </a:gradFill>
              <a:ln w="9525" cap="flat">
                <a:solidFill>
                  <a:srgbClr val="4A7EBB"/>
                </a:solidFill>
                <a:prstDash val="solid"/>
                <a:bevel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0" tIns="0" rIns="0" bIns="0" numCol="1" anchor="t">
                <a:noAutofit/>
              </a:bodyPr>
              <a:lstStyle/>
              <a:p>
                <a:pPr lvl="0"/>
                <a:endParaRPr/>
              </a:p>
            </p:txBody>
          </p:sp>
          <p:sp>
            <p:nvSpPr>
              <p:cNvPr id="71" name="Shape 258"/>
              <p:cNvSpPr/>
              <p:nvPr/>
            </p:nvSpPr>
            <p:spPr>
              <a:xfrm>
                <a:off x="298819" y="74704"/>
                <a:ext cx="2526238" cy="27699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/>
              <a:p>
                <a:pPr lvl="0"/>
                <a:r>
                  <a:rPr dirty="0"/>
                  <a:t>LDMS API (libldms)</a:t>
                </a:r>
              </a:p>
            </p:txBody>
          </p:sp>
        </p:grpSp>
        <p:sp>
          <p:nvSpPr>
            <p:cNvPr id="8" name="Shape 260"/>
            <p:cNvSpPr/>
            <p:nvPr/>
          </p:nvSpPr>
          <p:spPr>
            <a:xfrm>
              <a:off x="2252311" y="1745628"/>
              <a:ext cx="2526238" cy="428997"/>
            </a:xfrm>
            <a:prstGeom prst="rect">
              <a:avLst/>
            </a:prstGeom>
            <a:gradFill>
              <a:gsLst>
                <a:gs pos="0">
                  <a:srgbClr val="A2C3FF"/>
                </a:gs>
                <a:gs pos="35000">
                  <a:srgbClr val="BDD4FF"/>
                </a:gs>
                <a:gs pos="100000">
                  <a:srgbClr val="E6EEFF"/>
                </a:gs>
              </a:gsLst>
              <a:lin ang="16200000"/>
            </a:gradFill>
            <a:ln>
              <a:solidFill>
                <a:srgbClr val="4A7EBB"/>
              </a:solidFill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txBody>
            <a:bodyPr lIns="0" tIns="0" rIns="0" bIns="0"/>
            <a:lstStyle/>
            <a:p>
              <a:pPr lvl="0">
                <a:defRPr sz="1600"/>
              </a:pPr>
              <a:endParaRPr sz="1600"/>
            </a:p>
          </p:txBody>
        </p:sp>
        <p:sp>
          <p:nvSpPr>
            <p:cNvPr id="9" name="Shape 261"/>
            <p:cNvSpPr/>
            <p:nvPr/>
          </p:nvSpPr>
          <p:spPr>
            <a:xfrm>
              <a:off x="2327016" y="1820334"/>
              <a:ext cx="2630940" cy="27699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>
              <a:spAutoFit/>
            </a:bodyPr>
            <a:lstStyle>
              <a:lvl1pPr>
                <a:defRPr sz="1600"/>
              </a:lvl1pPr>
            </a:lstStyle>
            <a:p>
              <a:pPr lvl="0">
                <a:defRPr sz="1800"/>
              </a:pPr>
              <a:r>
                <a:rPr sz="1800" dirty="0"/>
                <a:t>Sampler Plug-in Interface</a:t>
              </a:r>
            </a:p>
          </p:txBody>
        </p:sp>
        <p:grpSp>
          <p:nvGrpSpPr>
            <p:cNvPr id="10" name="Group 264"/>
            <p:cNvGrpSpPr/>
            <p:nvPr/>
          </p:nvGrpSpPr>
          <p:grpSpPr>
            <a:xfrm>
              <a:off x="2252311" y="3557966"/>
              <a:ext cx="3736274" cy="428999"/>
              <a:chOff x="0" y="-1"/>
              <a:chExt cx="3736273" cy="428998"/>
            </a:xfrm>
          </p:grpSpPr>
          <p:sp>
            <p:nvSpPr>
              <p:cNvPr id="68" name="Shape 262"/>
              <p:cNvSpPr/>
              <p:nvPr/>
            </p:nvSpPr>
            <p:spPr>
              <a:xfrm>
                <a:off x="0" y="-1"/>
                <a:ext cx="3347807" cy="428998"/>
              </a:xfrm>
              <a:prstGeom prst="rect">
                <a:avLst/>
              </a:prstGeom>
              <a:gradFill flip="none" rotWithShape="1">
                <a:gsLst>
                  <a:gs pos="0">
                    <a:srgbClr val="A2C3FF"/>
                  </a:gs>
                  <a:gs pos="35000">
                    <a:srgbClr val="BDD4FF"/>
                  </a:gs>
                  <a:gs pos="100000">
                    <a:srgbClr val="E6EEFF"/>
                  </a:gs>
                </a:gsLst>
                <a:lin ang="16200000" scaled="0"/>
              </a:gradFill>
              <a:ln w="9525" cap="flat">
                <a:solidFill>
                  <a:srgbClr val="4A7EBB"/>
                </a:solidFill>
                <a:prstDash val="solid"/>
                <a:bevel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0" tIns="0" rIns="0" bIns="0" numCol="1" anchor="t">
                <a:noAutofit/>
              </a:bodyPr>
              <a:lstStyle/>
              <a:p>
                <a:pPr lvl="0"/>
                <a:endParaRPr/>
              </a:p>
            </p:txBody>
          </p:sp>
          <p:sp>
            <p:nvSpPr>
              <p:cNvPr id="69" name="Shape 263"/>
              <p:cNvSpPr/>
              <p:nvPr/>
            </p:nvSpPr>
            <p:spPr>
              <a:xfrm>
                <a:off x="388466" y="44822"/>
                <a:ext cx="3347807" cy="27699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/>
              <a:p>
                <a:pPr lvl="0"/>
                <a:r>
                  <a:rPr dirty="0"/>
                  <a:t>Transport Driver Interface</a:t>
                </a:r>
              </a:p>
            </p:txBody>
          </p:sp>
        </p:grpSp>
        <p:sp>
          <p:nvSpPr>
            <p:cNvPr id="11" name="Shape 265"/>
            <p:cNvSpPr/>
            <p:nvPr/>
          </p:nvSpPr>
          <p:spPr>
            <a:xfrm>
              <a:off x="2252311" y="2209661"/>
              <a:ext cx="976587" cy="822960"/>
            </a:xfrm>
            <a:prstGeom prst="rect">
              <a:avLst/>
            </a:prstGeom>
            <a:gradFill>
              <a:gsLst>
                <a:gs pos="0">
                  <a:srgbClr val="DAFEA4"/>
                </a:gs>
                <a:gs pos="35000">
                  <a:srgbClr val="E4FDBF"/>
                </a:gs>
                <a:gs pos="100000">
                  <a:srgbClr val="F5FFE6"/>
                </a:gs>
              </a:gsLst>
              <a:lin ang="16200000"/>
            </a:gradFill>
            <a:ln>
              <a:solidFill>
                <a:srgbClr val="98B955"/>
              </a:solidFill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txBody>
            <a:bodyPr lIns="0" tIns="0" rIns="0" bIns="0" anchor="ctr"/>
            <a:lstStyle/>
            <a:p>
              <a:pPr lvl="0" algn="ctr">
                <a:defRPr sz="1600"/>
              </a:pPr>
              <a:endParaRPr sz="1600"/>
            </a:p>
          </p:txBody>
        </p:sp>
        <p:sp>
          <p:nvSpPr>
            <p:cNvPr id="12" name="Shape 266"/>
            <p:cNvSpPr/>
            <p:nvPr/>
          </p:nvSpPr>
          <p:spPr>
            <a:xfrm>
              <a:off x="2252311" y="2334120"/>
              <a:ext cx="976587" cy="57404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>
              <a:lvl1pPr algn="ctr">
                <a:defRPr sz="1600"/>
              </a:lvl1pPr>
            </a:lstStyle>
            <a:p>
              <a:pPr lvl="0">
                <a:defRPr sz="1800"/>
              </a:pPr>
              <a:r>
                <a:rPr sz="1800" dirty="0"/>
                <a:t>Memory Sampler</a:t>
              </a:r>
            </a:p>
          </p:txBody>
        </p:sp>
        <p:grpSp>
          <p:nvGrpSpPr>
            <p:cNvPr id="13" name="Group 269"/>
            <p:cNvGrpSpPr/>
            <p:nvPr/>
          </p:nvGrpSpPr>
          <p:grpSpPr>
            <a:xfrm>
              <a:off x="3760922" y="2209661"/>
              <a:ext cx="976587" cy="822960"/>
              <a:chOff x="0" y="0"/>
              <a:chExt cx="976586" cy="822958"/>
            </a:xfrm>
          </p:grpSpPr>
          <p:sp>
            <p:nvSpPr>
              <p:cNvPr id="66" name="Shape 267"/>
              <p:cNvSpPr/>
              <p:nvPr/>
            </p:nvSpPr>
            <p:spPr>
              <a:xfrm>
                <a:off x="-1" y="0"/>
                <a:ext cx="976588" cy="822959"/>
              </a:xfrm>
              <a:prstGeom prst="rect">
                <a:avLst/>
              </a:prstGeom>
              <a:solidFill>
                <a:schemeClr val="bg1"/>
              </a:solidFill>
              <a:ln w="9525" cap="flat">
                <a:solidFill>
                  <a:srgbClr val="98B955"/>
                </a:solidFill>
                <a:prstDash val="solid"/>
                <a:bevel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 algn="ctr">
                  <a:defRPr sz="1600"/>
                </a:pPr>
                <a:endParaRPr sz="1600"/>
              </a:p>
            </p:txBody>
          </p:sp>
          <p:sp>
            <p:nvSpPr>
              <p:cNvPr id="67" name="Shape 268"/>
              <p:cNvSpPr/>
              <p:nvPr/>
            </p:nvSpPr>
            <p:spPr>
              <a:xfrm>
                <a:off x="-1" y="124459"/>
                <a:ext cx="976588" cy="574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1600"/>
                </a:lvl1pPr>
              </a:lstStyle>
              <a:p>
                <a:pPr lvl="0">
                  <a:defRPr sz="1800"/>
                </a:pPr>
                <a:r>
                  <a:rPr sz="1800" dirty="0"/>
                  <a:t>HSN Sampler</a:t>
                </a:r>
              </a:p>
            </p:txBody>
          </p:sp>
        </p:grpSp>
        <p:grpSp>
          <p:nvGrpSpPr>
            <p:cNvPr id="14" name="Group 272"/>
            <p:cNvGrpSpPr/>
            <p:nvPr/>
          </p:nvGrpSpPr>
          <p:grpSpPr>
            <a:xfrm>
              <a:off x="2252310" y="4022000"/>
              <a:ext cx="976589" cy="822961"/>
              <a:chOff x="-1" y="0"/>
              <a:chExt cx="976588" cy="822959"/>
            </a:xfrm>
          </p:grpSpPr>
          <p:sp>
            <p:nvSpPr>
              <p:cNvPr id="64" name="Shape 270"/>
              <p:cNvSpPr/>
              <p:nvPr/>
            </p:nvSpPr>
            <p:spPr>
              <a:xfrm>
                <a:off x="-1" y="0"/>
                <a:ext cx="976588" cy="822959"/>
              </a:xfrm>
              <a:prstGeom prst="rect">
                <a:avLst/>
              </a:prstGeom>
              <a:solidFill>
                <a:schemeClr val="bg1"/>
              </a:solidFill>
              <a:ln w="9525" cap="flat">
                <a:solidFill>
                  <a:srgbClr val="BE4B48"/>
                </a:solidFill>
                <a:prstDash val="solid"/>
                <a:bevel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 algn="ctr">
                  <a:defRPr sz="1400"/>
                </a:pPr>
                <a:endParaRPr sz="1400"/>
              </a:p>
            </p:txBody>
          </p:sp>
          <p:sp>
            <p:nvSpPr>
              <p:cNvPr id="65" name="Shape 271"/>
              <p:cNvSpPr/>
              <p:nvPr/>
            </p:nvSpPr>
            <p:spPr>
              <a:xfrm>
                <a:off x="-1" y="134481"/>
                <a:ext cx="976588" cy="55399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1400"/>
                </a:lvl1pPr>
              </a:lstStyle>
              <a:p>
                <a:pPr lvl="0">
                  <a:defRPr sz="1800"/>
                </a:pPr>
                <a:r>
                  <a:rPr sz="1800" dirty="0"/>
                  <a:t>RDMA Transport</a:t>
                </a:r>
              </a:p>
            </p:txBody>
          </p:sp>
        </p:grpSp>
        <p:grpSp>
          <p:nvGrpSpPr>
            <p:cNvPr id="15" name="Group 275"/>
            <p:cNvGrpSpPr/>
            <p:nvPr/>
          </p:nvGrpSpPr>
          <p:grpSpPr>
            <a:xfrm>
              <a:off x="3263932" y="4022000"/>
              <a:ext cx="976589" cy="822961"/>
              <a:chOff x="-1" y="0"/>
              <a:chExt cx="976588" cy="822959"/>
            </a:xfrm>
          </p:grpSpPr>
          <p:sp>
            <p:nvSpPr>
              <p:cNvPr id="62" name="Shape 273"/>
              <p:cNvSpPr/>
              <p:nvPr/>
            </p:nvSpPr>
            <p:spPr>
              <a:xfrm>
                <a:off x="-1" y="0"/>
                <a:ext cx="976588" cy="822959"/>
              </a:xfrm>
              <a:prstGeom prst="rect">
                <a:avLst/>
              </a:prstGeom>
              <a:gradFill flip="none" rotWithShape="1">
                <a:gsLst>
                  <a:gs pos="0">
                    <a:srgbClr val="FFA5A3"/>
                  </a:gs>
                  <a:gs pos="35000">
                    <a:srgbClr val="FFBFBE"/>
                  </a:gs>
                  <a:gs pos="100000">
                    <a:srgbClr val="FFE6E6"/>
                  </a:gs>
                </a:gsLst>
                <a:lin ang="16200000" scaled="0"/>
              </a:gradFill>
              <a:ln w="9525" cap="flat">
                <a:solidFill>
                  <a:srgbClr val="BE4B48"/>
                </a:solidFill>
                <a:prstDash val="solid"/>
                <a:bevel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 algn="ctr">
                  <a:defRPr sz="1400"/>
                </a:pPr>
                <a:endParaRPr sz="1400"/>
              </a:p>
            </p:txBody>
          </p:sp>
          <p:sp>
            <p:nvSpPr>
              <p:cNvPr id="63" name="Shape 274"/>
              <p:cNvSpPr/>
              <p:nvPr/>
            </p:nvSpPr>
            <p:spPr>
              <a:xfrm>
                <a:off x="-1" y="134481"/>
                <a:ext cx="976588" cy="55399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1400"/>
                </a:lvl1pPr>
              </a:lstStyle>
              <a:p>
                <a:pPr lvl="0">
                  <a:defRPr sz="1800"/>
                </a:pPr>
                <a:r>
                  <a:rPr sz="1800" dirty="0"/>
                  <a:t>Socket Transport</a:t>
                </a:r>
              </a:p>
            </p:txBody>
          </p:sp>
        </p:grpSp>
        <p:grpSp>
          <p:nvGrpSpPr>
            <p:cNvPr id="16" name="Group 278"/>
            <p:cNvGrpSpPr/>
            <p:nvPr/>
          </p:nvGrpSpPr>
          <p:grpSpPr>
            <a:xfrm>
              <a:off x="4778547" y="1745628"/>
              <a:ext cx="428999" cy="1932899"/>
              <a:chOff x="0" y="-1"/>
              <a:chExt cx="428998" cy="1932897"/>
            </a:xfrm>
          </p:grpSpPr>
          <p:sp>
            <p:nvSpPr>
              <p:cNvPr id="60" name="Shape 276"/>
              <p:cNvSpPr/>
              <p:nvPr/>
            </p:nvSpPr>
            <p:spPr>
              <a:xfrm rot="5400000">
                <a:off x="-669774" y="669773"/>
                <a:ext cx="1768545" cy="428998"/>
              </a:xfrm>
              <a:prstGeom prst="rect">
                <a:avLst/>
              </a:prstGeom>
              <a:gradFill flip="none" rotWithShape="1">
                <a:gsLst>
                  <a:gs pos="0">
                    <a:srgbClr val="A2C3FF"/>
                  </a:gs>
                  <a:gs pos="35000">
                    <a:srgbClr val="BDD4FF"/>
                  </a:gs>
                  <a:gs pos="100000">
                    <a:srgbClr val="E6EEFF"/>
                  </a:gs>
                </a:gsLst>
                <a:lin ang="16200000" scaled="0"/>
              </a:gradFill>
              <a:ln w="9525" cap="flat">
                <a:solidFill>
                  <a:srgbClr val="4A7EBB"/>
                </a:solidFill>
                <a:prstDash val="solid"/>
                <a:bevel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0" tIns="0" rIns="0" bIns="0" numCol="1" anchor="t">
                <a:noAutofit/>
              </a:bodyPr>
              <a:lstStyle/>
              <a:p>
                <a:pPr lvl="0"/>
                <a:endParaRPr/>
              </a:p>
            </p:txBody>
          </p:sp>
          <p:sp>
            <p:nvSpPr>
              <p:cNvPr id="61" name="Shape 277"/>
              <p:cNvSpPr/>
              <p:nvPr/>
            </p:nvSpPr>
            <p:spPr>
              <a:xfrm rot="5400000">
                <a:off x="-694109" y="910124"/>
                <a:ext cx="1768546" cy="27699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/>
              <a:p>
                <a:pPr lvl="0"/>
                <a:r>
                  <a:rPr dirty="0"/>
                  <a:t>LDMS Daemon</a:t>
                </a:r>
              </a:p>
            </p:txBody>
          </p:sp>
        </p:grpSp>
        <p:sp>
          <p:nvSpPr>
            <p:cNvPr id="17" name="Shape 279"/>
            <p:cNvSpPr/>
            <p:nvPr/>
          </p:nvSpPr>
          <p:spPr>
            <a:xfrm flipH="1" flipV="1">
              <a:off x="3304641" y="2622731"/>
              <a:ext cx="383013" cy="1588"/>
            </a:xfrm>
            <a:prstGeom prst="line">
              <a:avLst/>
            </a:prstGeom>
            <a:ln w="28575">
              <a:solidFill>
                <a:srgbClr val="F79646"/>
              </a:solidFill>
              <a:prstDash val="dot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</p:spPr>
          <p:txBody>
            <a:bodyPr lIns="0" tIns="0" rIns="0" bIns="0"/>
            <a:lstStyle/>
            <a:p>
              <a:pPr lvl="0">
                <a:defRPr sz="1200">
                  <a:latin typeface="+mn-lt"/>
                  <a:ea typeface="+mn-ea"/>
                  <a:cs typeface="+mn-cs"/>
                  <a:sym typeface="Helvetica"/>
                </a:defRPr>
              </a:pPr>
              <a:endParaRPr sz="1200"/>
            </a:p>
          </p:txBody>
        </p:sp>
        <p:sp>
          <p:nvSpPr>
            <p:cNvPr id="22" name="Shape 292"/>
            <p:cNvSpPr/>
            <p:nvPr/>
          </p:nvSpPr>
          <p:spPr>
            <a:xfrm rot="10800000">
              <a:off x="1304189" y="3482206"/>
              <a:ext cx="931831" cy="586653"/>
            </a:xfrm>
            <a:prstGeom prst="leftArrow">
              <a:avLst>
                <a:gd name="adj1" fmla="val 50000"/>
                <a:gd name="adj2" fmla="val 50000"/>
              </a:avLst>
            </a:prstGeom>
            <a:gradFill>
              <a:gsLst>
                <a:gs pos="0">
                  <a:srgbClr val="3F80CE"/>
                </a:gs>
                <a:gs pos="100000">
                  <a:srgbClr val="A2C3FF"/>
                </a:gs>
              </a:gsLst>
              <a:lin ang="16200000"/>
            </a:gradFill>
            <a:ln>
              <a:solidFill>
                <a:srgbClr val="4A7EBB"/>
              </a:solidFill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</p:spPr>
          <p:txBody>
            <a:bodyPr lIns="0" tIns="0" rIns="0" bIns="0"/>
            <a:lstStyle/>
            <a:p>
              <a:pPr lvl="0"/>
              <a:endParaRPr/>
            </a:p>
          </p:txBody>
        </p:sp>
        <p:sp>
          <p:nvSpPr>
            <p:cNvPr id="23" name="Shape 293"/>
            <p:cNvSpPr/>
            <p:nvPr/>
          </p:nvSpPr>
          <p:spPr>
            <a:xfrm>
              <a:off x="1262984" y="2410760"/>
              <a:ext cx="991796" cy="586653"/>
            </a:xfrm>
            <a:prstGeom prst="leftArrow">
              <a:avLst>
                <a:gd name="adj1" fmla="val 50000"/>
                <a:gd name="adj2" fmla="val 50000"/>
              </a:avLst>
            </a:prstGeom>
            <a:gradFill>
              <a:gsLst>
                <a:gs pos="0">
                  <a:srgbClr val="3F80CE"/>
                </a:gs>
                <a:gs pos="100000">
                  <a:srgbClr val="A2C3FF"/>
                </a:gs>
              </a:gsLst>
              <a:lin ang="16200000"/>
            </a:gradFill>
            <a:ln>
              <a:solidFill>
                <a:srgbClr val="4A7EBB"/>
              </a:solidFill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</p:spPr>
          <p:txBody>
            <a:bodyPr lIns="0" tIns="0" rIns="0" bIns="0"/>
            <a:lstStyle/>
            <a:p>
              <a:pPr lvl="0"/>
              <a:endParaRPr/>
            </a:p>
          </p:txBody>
        </p:sp>
        <p:sp>
          <p:nvSpPr>
            <p:cNvPr id="24" name="Shape 294"/>
            <p:cNvSpPr/>
            <p:nvPr/>
          </p:nvSpPr>
          <p:spPr>
            <a:xfrm>
              <a:off x="2261073" y="5282557"/>
              <a:ext cx="5841826" cy="1588"/>
            </a:xfrm>
            <a:prstGeom prst="line">
              <a:avLst/>
            </a:prstGeom>
            <a:ln w="25400">
              <a:solidFill>
                <a:srgbClr val="4F81BD"/>
              </a:solidFill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txBody>
            <a:bodyPr lIns="45719" rIns="45719"/>
            <a:lstStyle/>
            <a:p>
              <a:pPr lvl="0">
                <a:defRPr sz="1200">
                  <a:latin typeface="+mn-lt"/>
                  <a:ea typeface="+mn-ea"/>
                  <a:cs typeface="+mn-cs"/>
                  <a:sym typeface="Helvetica"/>
                </a:defRPr>
              </a:pPr>
              <a:endParaRPr sz="1200"/>
            </a:p>
          </p:txBody>
        </p:sp>
        <p:sp>
          <p:nvSpPr>
            <p:cNvPr id="25" name="Shape 295"/>
            <p:cNvSpPr/>
            <p:nvPr/>
          </p:nvSpPr>
          <p:spPr>
            <a:xfrm>
              <a:off x="3263936" y="5691038"/>
              <a:ext cx="4865241" cy="1587"/>
            </a:xfrm>
            <a:prstGeom prst="line">
              <a:avLst/>
            </a:prstGeom>
            <a:ln w="25400">
              <a:solidFill>
                <a:srgbClr val="C0504D"/>
              </a:solidFill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txBody>
            <a:bodyPr lIns="0" tIns="0" rIns="0" bIns="0"/>
            <a:lstStyle/>
            <a:p>
              <a:pPr lvl="0">
                <a:defRPr sz="1200">
                  <a:latin typeface="+mn-lt"/>
                  <a:ea typeface="+mn-ea"/>
                  <a:cs typeface="+mn-cs"/>
                  <a:sym typeface="Helvetica"/>
                </a:defRPr>
              </a:pPr>
              <a:endParaRPr sz="1200"/>
            </a:p>
          </p:txBody>
        </p:sp>
        <p:sp>
          <p:nvSpPr>
            <p:cNvPr id="26" name="Shape 296"/>
            <p:cNvSpPr/>
            <p:nvPr/>
          </p:nvSpPr>
          <p:spPr>
            <a:xfrm>
              <a:off x="2740604" y="4844959"/>
              <a:ext cx="2" cy="434426"/>
            </a:xfrm>
            <a:prstGeom prst="line">
              <a:avLst/>
            </a:prstGeom>
            <a:ln w="25400">
              <a:solidFill>
                <a:srgbClr val="4F81BD"/>
              </a:solidFill>
              <a:headEnd type="triangle"/>
              <a:tailEnd type="triangle"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txBody>
            <a:bodyPr lIns="45719" rIns="45719"/>
            <a:lstStyle/>
            <a:p>
              <a:pPr lvl="0">
                <a:defRPr sz="1200">
                  <a:latin typeface="+mn-lt"/>
                  <a:ea typeface="+mn-ea"/>
                  <a:cs typeface="+mn-cs"/>
                  <a:sym typeface="Helvetica"/>
                </a:defRPr>
              </a:pPr>
              <a:endParaRPr sz="1200"/>
            </a:p>
          </p:txBody>
        </p:sp>
        <p:sp>
          <p:nvSpPr>
            <p:cNvPr id="27" name="Shape 297"/>
            <p:cNvSpPr/>
            <p:nvPr/>
          </p:nvSpPr>
          <p:spPr>
            <a:xfrm flipH="1">
              <a:off x="3736108" y="4845752"/>
              <a:ext cx="1589" cy="846080"/>
            </a:xfrm>
            <a:prstGeom prst="line">
              <a:avLst/>
            </a:prstGeom>
            <a:ln w="25400">
              <a:solidFill>
                <a:srgbClr val="C0504D"/>
              </a:solidFill>
              <a:headEnd type="triangle"/>
              <a:tailEnd type="triangle"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txBody>
            <a:bodyPr lIns="0" tIns="0" rIns="0" bIns="0"/>
            <a:lstStyle/>
            <a:p>
              <a:pPr lvl="0">
                <a:defRPr sz="1200">
                  <a:latin typeface="+mn-lt"/>
                  <a:ea typeface="+mn-ea"/>
                  <a:cs typeface="+mn-cs"/>
                  <a:sym typeface="Helvetica"/>
                </a:defRPr>
              </a:pPr>
              <a:endParaRPr sz="1200"/>
            </a:p>
          </p:txBody>
        </p:sp>
        <p:sp>
          <p:nvSpPr>
            <p:cNvPr id="28" name="Shape 298"/>
            <p:cNvSpPr/>
            <p:nvPr/>
          </p:nvSpPr>
          <p:spPr>
            <a:xfrm>
              <a:off x="5207544" y="1745628"/>
              <a:ext cx="2526238" cy="42899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4A7EBB"/>
              </a:solidFill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txBody>
            <a:bodyPr lIns="0" tIns="0" rIns="0" bIns="0"/>
            <a:lstStyle/>
            <a:p>
              <a:pPr lvl="0"/>
              <a:endParaRPr/>
            </a:p>
          </p:txBody>
        </p:sp>
        <p:sp>
          <p:nvSpPr>
            <p:cNvPr id="29" name="Shape 299"/>
            <p:cNvSpPr/>
            <p:nvPr/>
          </p:nvSpPr>
          <p:spPr>
            <a:xfrm>
              <a:off x="5223836" y="1820334"/>
              <a:ext cx="2626570" cy="27699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>
              <a:spAutoFit/>
            </a:bodyPr>
            <a:lstStyle>
              <a:lvl1pPr>
                <a:defRPr sz="1600"/>
              </a:lvl1pPr>
            </a:lstStyle>
            <a:p>
              <a:pPr lvl="0">
                <a:defRPr sz="1800"/>
              </a:pPr>
              <a:r>
                <a:rPr sz="1800" dirty="0"/>
                <a:t>Storage Plug-in Interface</a:t>
              </a:r>
            </a:p>
          </p:txBody>
        </p:sp>
        <p:grpSp>
          <p:nvGrpSpPr>
            <p:cNvPr id="30" name="Group 302"/>
            <p:cNvGrpSpPr/>
            <p:nvPr/>
          </p:nvGrpSpPr>
          <p:grpSpPr>
            <a:xfrm>
              <a:off x="5207543" y="3087524"/>
              <a:ext cx="2854941" cy="428999"/>
              <a:chOff x="-1" y="-1"/>
              <a:chExt cx="2854940" cy="428998"/>
            </a:xfrm>
          </p:grpSpPr>
          <p:sp>
            <p:nvSpPr>
              <p:cNvPr id="50" name="Shape 300"/>
              <p:cNvSpPr/>
              <p:nvPr/>
            </p:nvSpPr>
            <p:spPr>
              <a:xfrm>
                <a:off x="-1" y="-1"/>
                <a:ext cx="2526238" cy="428998"/>
              </a:xfrm>
              <a:prstGeom prst="rect">
                <a:avLst/>
              </a:prstGeom>
              <a:gradFill flip="none" rotWithShape="1">
                <a:gsLst>
                  <a:gs pos="0">
                    <a:srgbClr val="A2C3FF"/>
                  </a:gs>
                  <a:gs pos="35000">
                    <a:srgbClr val="BDD4FF"/>
                  </a:gs>
                  <a:gs pos="100000">
                    <a:srgbClr val="E6EEFF"/>
                  </a:gs>
                </a:gsLst>
                <a:lin ang="16200000" scaled="0"/>
              </a:gradFill>
              <a:ln w="9525" cap="flat">
                <a:solidFill>
                  <a:srgbClr val="4A7EBB"/>
                </a:solidFill>
                <a:prstDash val="solid"/>
                <a:bevel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0" tIns="0" rIns="0" bIns="0" numCol="1" anchor="t">
                <a:noAutofit/>
              </a:bodyPr>
              <a:lstStyle/>
              <a:p>
                <a:pPr lvl="0"/>
                <a:endParaRPr/>
              </a:p>
            </p:txBody>
          </p:sp>
          <p:sp>
            <p:nvSpPr>
              <p:cNvPr id="51" name="Shape 301"/>
              <p:cNvSpPr/>
              <p:nvPr/>
            </p:nvSpPr>
            <p:spPr>
              <a:xfrm>
                <a:off x="328701" y="74704"/>
                <a:ext cx="2526238" cy="27699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/>
              <a:p>
                <a:pPr lvl="0"/>
                <a:r>
                  <a:rPr dirty="0"/>
                  <a:t>LDMS API (libldms)</a:t>
                </a:r>
              </a:p>
            </p:txBody>
          </p:sp>
        </p:grpSp>
        <p:grpSp>
          <p:nvGrpSpPr>
            <p:cNvPr id="31" name="Group 305"/>
            <p:cNvGrpSpPr/>
            <p:nvPr/>
          </p:nvGrpSpPr>
          <p:grpSpPr>
            <a:xfrm>
              <a:off x="8102898" y="1746420"/>
              <a:ext cx="919417" cy="3099333"/>
              <a:chOff x="-1" y="-1"/>
              <a:chExt cx="919416" cy="3099332"/>
            </a:xfrm>
          </p:grpSpPr>
          <p:sp>
            <p:nvSpPr>
              <p:cNvPr id="48" name="Shape 303"/>
              <p:cNvSpPr/>
              <p:nvPr/>
            </p:nvSpPr>
            <p:spPr>
              <a:xfrm>
                <a:off x="-1" y="-1"/>
                <a:ext cx="919416" cy="3099332"/>
              </a:xfrm>
              <a:prstGeom prst="rect">
                <a:avLst/>
              </a:prstGeom>
              <a:solidFill>
                <a:srgbClr val="FFFFFF"/>
              </a:solidFill>
              <a:ln w="25400" cap="flat">
                <a:solidFill>
                  <a:srgbClr val="8064A2"/>
                </a:solidFill>
                <a:prstDash val="solid"/>
                <a:bevel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algn="ctr">
                  <a:defRPr sz="1400"/>
                </a:pPr>
                <a:endParaRPr sz="1400"/>
              </a:p>
            </p:txBody>
          </p:sp>
          <p:sp>
            <p:nvSpPr>
              <p:cNvPr id="49" name="Shape 304"/>
              <p:cNvSpPr/>
              <p:nvPr/>
            </p:nvSpPr>
            <p:spPr>
              <a:xfrm>
                <a:off x="-1" y="-1"/>
                <a:ext cx="919416" cy="27699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>
                <a:lvl1pPr algn="ctr">
                  <a:defRPr sz="1400"/>
                </a:lvl1pPr>
              </a:lstStyle>
              <a:p>
                <a:pPr lvl="0">
                  <a:defRPr sz="1800"/>
                </a:pPr>
                <a:r>
                  <a:t>Storage</a:t>
                </a:r>
              </a:p>
            </p:txBody>
          </p:sp>
        </p:grpSp>
        <p:grpSp>
          <p:nvGrpSpPr>
            <p:cNvPr id="32" name="Group 308"/>
            <p:cNvGrpSpPr/>
            <p:nvPr/>
          </p:nvGrpSpPr>
          <p:grpSpPr>
            <a:xfrm>
              <a:off x="8243149" y="3922947"/>
              <a:ext cx="621690" cy="586655"/>
              <a:chOff x="-1" y="-1"/>
              <a:chExt cx="621689" cy="586654"/>
            </a:xfrm>
          </p:grpSpPr>
          <p:sp>
            <p:nvSpPr>
              <p:cNvPr id="46" name="Shape 306"/>
              <p:cNvSpPr/>
              <p:nvPr/>
            </p:nvSpPr>
            <p:spPr>
              <a:xfrm>
                <a:off x="-1" y="-1"/>
                <a:ext cx="621689" cy="586654"/>
              </a:xfrm>
              <a:prstGeom prst="rect">
                <a:avLst/>
              </a:prstGeom>
              <a:solidFill>
                <a:srgbClr val="FFFFFF"/>
              </a:solidFill>
              <a:ln w="25400" cap="flat">
                <a:solidFill>
                  <a:srgbClr val="8064A2"/>
                </a:solidFill>
                <a:prstDash val="solid"/>
                <a:bevel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algn="ctr"/>
                <a:endParaRPr/>
              </a:p>
            </p:txBody>
          </p:sp>
          <p:sp>
            <p:nvSpPr>
              <p:cNvPr id="47" name="Shape 307"/>
              <p:cNvSpPr/>
              <p:nvPr/>
            </p:nvSpPr>
            <p:spPr>
              <a:xfrm>
                <a:off x="-1" y="183437"/>
                <a:ext cx="621689" cy="18466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/>
              <a:p>
                <a:pPr lvl="0" algn="ctr"/>
                <a:r>
                  <a:rPr lang="en-US" sz="1200" dirty="0"/>
                  <a:t>SOS</a:t>
                </a:r>
                <a:endParaRPr sz="1200" dirty="0"/>
              </a:p>
            </p:txBody>
          </p:sp>
        </p:grpSp>
        <p:grpSp>
          <p:nvGrpSpPr>
            <p:cNvPr id="33" name="Group 311"/>
            <p:cNvGrpSpPr/>
            <p:nvPr/>
          </p:nvGrpSpPr>
          <p:grpSpPr>
            <a:xfrm>
              <a:off x="8243149" y="3085174"/>
              <a:ext cx="621690" cy="586655"/>
              <a:chOff x="-1" y="-1"/>
              <a:chExt cx="621689" cy="586654"/>
            </a:xfrm>
          </p:grpSpPr>
          <p:sp>
            <p:nvSpPr>
              <p:cNvPr id="44" name="Shape 309"/>
              <p:cNvSpPr/>
              <p:nvPr/>
            </p:nvSpPr>
            <p:spPr>
              <a:xfrm>
                <a:off x="-1" y="-1"/>
                <a:ext cx="621689" cy="586654"/>
              </a:xfrm>
              <a:prstGeom prst="rect">
                <a:avLst/>
              </a:prstGeom>
              <a:solidFill>
                <a:srgbClr val="FFFFFF"/>
              </a:solidFill>
              <a:ln w="25400" cap="flat">
                <a:solidFill>
                  <a:srgbClr val="8064A2"/>
                </a:solidFill>
                <a:prstDash val="solid"/>
                <a:bevel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algn="ctr">
                  <a:defRPr sz="1200"/>
                </a:pPr>
                <a:endParaRPr sz="1200"/>
              </a:p>
            </p:txBody>
          </p:sp>
          <p:sp>
            <p:nvSpPr>
              <p:cNvPr id="45" name="Shape 310"/>
              <p:cNvSpPr/>
              <p:nvPr/>
            </p:nvSpPr>
            <p:spPr>
              <a:xfrm>
                <a:off x="-1" y="195195"/>
                <a:ext cx="621689" cy="18466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/>
              <a:p>
                <a:pPr lvl="0" algn="ctr"/>
                <a:r>
                  <a:rPr lang="en-US" sz="1200" dirty="0"/>
                  <a:t>Rabbit</a:t>
                </a:r>
              </a:p>
            </p:txBody>
          </p:sp>
        </p:grpSp>
        <p:grpSp>
          <p:nvGrpSpPr>
            <p:cNvPr id="34" name="Group 314"/>
            <p:cNvGrpSpPr/>
            <p:nvPr/>
          </p:nvGrpSpPr>
          <p:grpSpPr>
            <a:xfrm>
              <a:off x="8243149" y="2223742"/>
              <a:ext cx="621690" cy="586655"/>
              <a:chOff x="-1" y="-1"/>
              <a:chExt cx="621689" cy="586654"/>
            </a:xfrm>
          </p:grpSpPr>
          <p:sp>
            <p:nvSpPr>
              <p:cNvPr id="42" name="Shape 312"/>
              <p:cNvSpPr/>
              <p:nvPr/>
            </p:nvSpPr>
            <p:spPr>
              <a:xfrm>
                <a:off x="-1" y="-1"/>
                <a:ext cx="621689" cy="586654"/>
              </a:xfrm>
              <a:prstGeom prst="rect">
                <a:avLst/>
              </a:prstGeom>
              <a:solidFill>
                <a:srgbClr val="FFFFFF"/>
              </a:solidFill>
              <a:ln w="25400" cap="flat">
                <a:solidFill>
                  <a:srgbClr val="8064A2"/>
                </a:solidFill>
                <a:prstDash val="solid"/>
                <a:bevel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algn="ctr">
                  <a:defRPr sz="1200"/>
                </a:pPr>
                <a:endParaRPr sz="1200"/>
              </a:p>
            </p:txBody>
          </p:sp>
          <p:sp>
            <p:nvSpPr>
              <p:cNvPr id="43" name="Shape 313"/>
              <p:cNvSpPr/>
              <p:nvPr/>
            </p:nvSpPr>
            <p:spPr>
              <a:xfrm>
                <a:off x="-1" y="31733"/>
                <a:ext cx="621689" cy="36933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/>
              <a:p>
                <a:pPr lvl="0" algn="just"/>
                <a:endParaRPr sz="1200" dirty="0"/>
              </a:p>
              <a:p>
                <a:pPr lvl="0" algn="ctr"/>
                <a:r>
                  <a:rPr sz="1200" dirty="0"/>
                  <a:t>CSV</a:t>
                </a:r>
                <a:endParaRPr lang="en-US" sz="1200" dirty="0"/>
              </a:p>
            </p:txBody>
          </p:sp>
        </p:grpSp>
        <p:sp>
          <p:nvSpPr>
            <p:cNvPr id="35" name="Shape 315"/>
            <p:cNvSpPr/>
            <p:nvPr/>
          </p:nvSpPr>
          <p:spPr>
            <a:xfrm rot="10800000">
              <a:off x="7497550" y="2317315"/>
              <a:ext cx="631626" cy="586652"/>
            </a:xfrm>
            <a:prstGeom prst="leftArrow">
              <a:avLst>
                <a:gd name="adj1" fmla="val 50000"/>
                <a:gd name="adj2" fmla="val 50000"/>
              </a:avLst>
            </a:prstGeom>
            <a:solidFill>
              <a:schemeClr val="bg1"/>
            </a:solidFill>
            <a:ln>
              <a:solidFill>
                <a:srgbClr val="4A7EBB"/>
              </a:solidFill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</p:spPr>
          <p:txBody>
            <a:bodyPr lIns="0" tIns="0" rIns="0" bIns="0"/>
            <a:lstStyle/>
            <a:p>
              <a:pPr lvl="0"/>
              <a:endParaRPr/>
            </a:p>
          </p:txBody>
        </p:sp>
        <p:sp>
          <p:nvSpPr>
            <p:cNvPr id="36" name="Shape 316"/>
            <p:cNvSpPr/>
            <p:nvPr/>
          </p:nvSpPr>
          <p:spPr>
            <a:xfrm>
              <a:off x="5248249" y="2215330"/>
              <a:ext cx="976587" cy="82296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98B955"/>
              </a:solidFill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txBody>
            <a:bodyPr lIns="0" tIns="0" rIns="0" bIns="0" anchor="ctr"/>
            <a:lstStyle/>
            <a:p>
              <a:pPr lvl="0" algn="ctr">
                <a:defRPr sz="1600"/>
              </a:pPr>
              <a:endParaRPr sz="1600"/>
            </a:p>
          </p:txBody>
        </p:sp>
        <p:sp>
          <p:nvSpPr>
            <p:cNvPr id="37" name="Shape 317"/>
            <p:cNvSpPr/>
            <p:nvPr/>
          </p:nvSpPr>
          <p:spPr>
            <a:xfrm>
              <a:off x="5248249" y="2339789"/>
              <a:ext cx="976587" cy="57404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0" algn="ctr"/>
              <a:r>
                <a:rPr dirty="0"/>
                <a:t>CSV</a:t>
              </a:r>
            </a:p>
            <a:p>
              <a:pPr lvl="0" algn="ctr"/>
              <a:r>
                <a:rPr dirty="0"/>
                <a:t>Store</a:t>
              </a:r>
            </a:p>
          </p:txBody>
        </p:sp>
        <p:grpSp>
          <p:nvGrpSpPr>
            <p:cNvPr id="38" name="Group 320"/>
            <p:cNvGrpSpPr/>
            <p:nvPr/>
          </p:nvGrpSpPr>
          <p:grpSpPr>
            <a:xfrm>
              <a:off x="6748912" y="2212839"/>
              <a:ext cx="976587" cy="822960"/>
              <a:chOff x="0" y="0"/>
              <a:chExt cx="976586" cy="822958"/>
            </a:xfrm>
          </p:grpSpPr>
          <p:sp>
            <p:nvSpPr>
              <p:cNvPr id="40" name="Shape 318"/>
              <p:cNvSpPr/>
              <p:nvPr/>
            </p:nvSpPr>
            <p:spPr>
              <a:xfrm>
                <a:off x="-1" y="0"/>
                <a:ext cx="976588" cy="822959"/>
              </a:xfrm>
              <a:prstGeom prst="rect">
                <a:avLst/>
              </a:prstGeom>
              <a:solidFill>
                <a:schemeClr val="bg1"/>
              </a:solidFill>
              <a:ln w="9525" cap="flat">
                <a:solidFill>
                  <a:srgbClr val="98B955"/>
                </a:solidFill>
                <a:prstDash val="solid"/>
                <a:bevel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 algn="ctr">
                  <a:defRPr sz="1600"/>
                </a:pPr>
                <a:endParaRPr sz="1600"/>
              </a:p>
            </p:txBody>
          </p:sp>
          <p:sp>
            <p:nvSpPr>
              <p:cNvPr id="41" name="Shape 319"/>
              <p:cNvSpPr/>
              <p:nvPr/>
            </p:nvSpPr>
            <p:spPr>
              <a:xfrm>
                <a:off x="-1" y="124459"/>
                <a:ext cx="976588" cy="574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/>
              <a:p>
                <a:pPr lvl="0" algn="ctr"/>
                <a:r>
                  <a:rPr dirty="0"/>
                  <a:t>Other</a:t>
                </a:r>
              </a:p>
              <a:p>
                <a:pPr lvl="0" algn="ctr"/>
                <a:r>
                  <a:rPr dirty="0"/>
                  <a:t>Store</a:t>
                </a:r>
              </a:p>
            </p:txBody>
          </p:sp>
        </p:grpSp>
        <p:sp>
          <p:nvSpPr>
            <p:cNvPr id="39" name="Shape 321"/>
            <p:cNvSpPr/>
            <p:nvPr/>
          </p:nvSpPr>
          <p:spPr>
            <a:xfrm flipH="1" flipV="1">
              <a:off x="6292631" y="2610405"/>
              <a:ext cx="383013" cy="1588"/>
            </a:xfrm>
            <a:prstGeom prst="line">
              <a:avLst/>
            </a:prstGeom>
            <a:ln w="28575">
              <a:solidFill>
                <a:srgbClr val="F79646"/>
              </a:solidFill>
              <a:prstDash val="dot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</p:spPr>
          <p:txBody>
            <a:bodyPr lIns="0" tIns="0" rIns="0" bIns="0"/>
            <a:lstStyle/>
            <a:p>
              <a:pPr lvl="0">
                <a:defRPr sz="1200">
                  <a:latin typeface="+mn-lt"/>
                  <a:ea typeface="+mn-ea"/>
                  <a:cs typeface="+mn-cs"/>
                  <a:sym typeface="Helvetica"/>
                </a:defRPr>
              </a:pPr>
              <a:endParaRPr sz="1200"/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25</a:t>
            </a:fld>
            <a:endParaRPr lang="en-US"/>
          </a:p>
        </p:txBody>
      </p:sp>
      <p:sp>
        <p:nvSpPr>
          <p:cNvPr id="77" name="Shape 280">
            <a:extLst>
              <a:ext uri="{FF2B5EF4-FFF2-40B4-BE49-F238E27FC236}">
                <a16:creationId xmlns:a16="http://schemas.microsoft.com/office/drawing/2014/main" id="{14A62A38-E52F-2C4A-8787-2BC040544E44}"/>
              </a:ext>
            </a:extLst>
          </p:cNvPr>
          <p:cNvSpPr/>
          <p:nvPr/>
        </p:nvSpPr>
        <p:spPr>
          <a:xfrm>
            <a:off x="1693081" y="3968351"/>
            <a:ext cx="769664" cy="586655"/>
          </a:xfrm>
          <a:prstGeom prst="rect">
            <a:avLst/>
          </a:prstGeom>
          <a:solidFill>
            <a:srgbClr val="B199CC"/>
          </a:solidFill>
          <a:ln w="25400" cap="flat">
            <a:solidFill>
              <a:srgbClr val="8064A2"/>
            </a:solidFill>
            <a:prstDash val="solid"/>
            <a:bevel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pPr lvl="0" algn="ctr">
              <a:defRPr sz="1200"/>
            </a:pPr>
            <a:endParaRPr sz="1200"/>
          </a:p>
        </p:txBody>
      </p:sp>
      <p:sp>
        <p:nvSpPr>
          <p:cNvPr id="78" name="Shape 281">
            <a:extLst>
              <a:ext uri="{FF2B5EF4-FFF2-40B4-BE49-F238E27FC236}">
                <a16:creationId xmlns:a16="http://schemas.microsoft.com/office/drawing/2014/main" id="{E37307FC-E5A9-1E4E-8F71-75BD994F1313}"/>
              </a:ext>
            </a:extLst>
          </p:cNvPr>
          <p:cNvSpPr/>
          <p:nvPr/>
        </p:nvSpPr>
        <p:spPr>
          <a:xfrm>
            <a:off x="1730299" y="3981939"/>
            <a:ext cx="677277" cy="5539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numCol="1" anchor="t">
            <a:spAutoFit/>
          </a:bodyPr>
          <a:lstStyle>
            <a:lvl1pPr algn="ctr">
              <a:defRPr sz="1200"/>
            </a:lvl1pPr>
          </a:lstStyle>
          <a:p>
            <a:pPr lvl="0">
              <a:defRPr sz="1800"/>
            </a:pPr>
            <a:r>
              <a:t>Metric Set</a:t>
            </a:r>
          </a:p>
        </p:txBody>
      </p:sp>
      <p:sp>
        <p:nvSpPr>
          <p:cNvPr id="79" name="Shape 283">
            <a:extLst>
              <a:ext uri="{FF2B5EF4-FFF2-40B4-BE49-F238E27FC236}">
                <a16:creationId xmlns:a16="http://schemas.microsoft.com/office/drawing/2014/main" id="{E1793E17-E2B1-F941-9640-4C26D3E515A3}"/>
              </a:ext>
            </a:extLst>
          </p:cNvPr>
          <p:cNvSpPr/>
          <p:nvPr/>
        </p:nvSpPr>
        <p:spPr>
          <a:xfrm>
            <a:off x="1774914" y="3405316"/>
            <a:ext cx="788161" cy="586655"/>
          </a:xfrm>
          <a:prstGeom prst="rect">
            <a:avLst/>
          </a:prstGeom>
          <a:solidFill>
            <a:srgbClr val="B199CC"/>
          </a:solidFill>
          <a:ln w="25400" cap="flat">
            <a:solidFill>
              <a:srgbClr val="8064A2"/>
            </a:solidFill>
            <a:prstDash val="solid"/>
            <a:bevel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pPr lvl="0" algn="ctr">
              <a:defRPr sz="1200"/>
            </a:pPr>
            <a:endParaRPr sz="1200"/>
          </a:p>
        </p:txBody>
      </p:sp>
      <p:sp>
        <p:nvSpPr>
          <p:cNvPr id="80" name="Shape 284">
            <a:extLst>
              <a:ext uri="{FF2B5EF4-FFF2-40B4-BE49-F238E27FC236}">
                <a16:creationId xmlns:a16="http://schemas.microsoft.com/office/drawing/2014/main" id="{D50C2B39-DA59-7A49-BF21-4FC8FE86039B}"/>
              </a:ext>
            </a:extLst>
          </p:cNvPr>
          <p:cNvSpPr/>
          <p:nvPr/>
        </p:nvSpPr>
        <p:spPr>
          <a:xfrm>
            <a:off x="1825141" y="3405316"/>
            <a:ext cx="637604" cy="5539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numCol="1" anchor="t">
            <a:spAutoFit/>
          </a:bodyPr>
          <a:lstStyle>
            <a:lvl1pPr algn="ctr">
              <a:defRPr sz="1200"/>
            </a:lvl1pPr>
          </a:lstStyle>
          <a:p>
            <a:pPr lvl="0">
              <a:defRPr sz="1800"/>
            </a:pPr>
            <a:r>
              <a:t>Metric Set</a:t>
            </a:r>
          </a:p>
        </p:txBody>
      </p:sp>
      <p:sp>
        <p:nvSpPr>
          <p:cNvPr id="81" name="Shape 286">
            <a:extLst>
              <a:ext uri="{FF2B5EF4-FFF2-40B4-BE49-F238E27FC236}">
                <a16:creationId xmlns:a16="http://schemas.microsoft.com/office/drawing/2014/main" id="{76645D75-E111-2546-BD60-8C9191C1ADDE}"/>
              </a:ext>
            </a:extLst>
          </p:cNvPr>
          <p:cNvSpPr/>
          <p:nvPr/>
        </p:nvSpPr>
        <p:spPr>
          <a:xfrm>
            <a:off x="1838676" y="2903965"/>
            <a:ext cx="806232" cy="586656"/>
          </a:xfrm>
          <a:prstGeom prst="rect">
            <a:avLst/>
          </a:prstGeom>
          <a:solidFill>
            <a:srgbClr val="B199CC"/>
          </a:solidFill>
          <a:ln w="25400" cap="flat">
            <a:solidFill>
              <a:srgbClr val="8064A2"/>
            </a:solidFill>
            <a:prstDash val="solid"/>
            <a:bevel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pPr lvl="0" algn="ctr">
              <a:defRPr sz="1200"/>
            </a:pPr>
            <a:endParaRPr sz="1200"/>
          </a:p>
        </p:txBody>
      </p:sp>
      <p:sp>
        <p:nvSpPr>
          <p:cNvPr id="82" name="Shape 287">
            <a:extLst>
              <a:ext uri="{FF2B5EF4-FFF2-40B4-BE49-F238E27FC236}">
                <a16:creationId xmlns:a16="http://schemas.microsoft.com/office/drawing/2014/main" id="{8E5DFDCE-141B-BB49-8307-EF6B25600C4C}"/>
              </a:ext>
            </a:extLst>
          </p:cNvPr>
          <p:cNvSpPr/>
          <p:nvPr/>
        </p:nvSpPr>
        <p:spPr>
          <a:xfrm>
            <a:off x="1894440" y="2903965"/>
            <a:ext cx="720972" cy="5539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numCol="1" anchor="t">
            <a:spAutoFit/>
          </a:bodyPr>
          <a:lstStyle>
            <a:lvl1pPr algn="ctr">
              <a:defRPr sz="1200"/>
            </a:lvl1pPr>
          </a:lstStyle>
          <a:p>
            <a:pPr lvl="0">
              <a:defRPr sz="1800"/>
            </a:pPr>
            <a:r>
              <a:t>Metric Set</a:t>
            </a:r>
          </a:p>
        </p:txBody>
      </p:sp>
      <p:sp>
        <p:nvSpPr>
          <p:cNvPr id="83" name="Shape 289">
            <a:extLst>
              <a:ext uri="{FF2B5EF4-FFF2-40B4-BE49-F238E27FC236}">
                <a16:creationId xmlns:a16="http://schemas.microsoft.com/office/drawing/2014/main" id="{9A4B7EE8-1A2A-A74A-88DA-796ECAB6149F}"/>
              </a:ext>
            </a:extLst>
          </p:cNvPr>
          <p:cNvSpPr/>
          <p:nvPr/>
        </p:nvSpPr>
        <p:spPr>
          <a:xfrm>
            <a:off x="1865270" y="2410757"/>
            <a:ext cx="830238" cy="586655"/>
          </a:xfrm>
          <a:prstGeom prst="rect">
            <a:avLst/>
          </a:prstGeom>
          <a:solidFill>
            <a:srgbClr val="B199CC"/>
          </a:solidFill>
          <a:ln w="25400" cap="flat">
            <a:solidFill>
              <a:srgbClr val="8064A2"/>
            </a:solidFill>
            <a:prstDash val="solid"/>
            <a:bevel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pPr lvl="0" algn="ctr">
              <a:defRPr sz="1200"/>
            </a:pPr>
            <a:endParaRPr sz="1200"/>
          </a:p>
        </p:txBody>
      </p:sp>
      <p:sp>
        <p:nvSpPr>
          <p:cNvPr id="84" name="Shape 290">
            <a:extLst>
              <a:ext uri="{FF2B5EF4-FFF2-40B4-BE49-F238E27FC236}">
                <a16:creationId xmlns:a16="http://schemas.microsoft.com/office/drawing/2014/main" id="{532C28BC-7191-BB4A-8785-7D9EA216D804}"/>
              </a:ext>
            </a:extLst>
          </p:cNvPr>
          <p:cNvSpPr/>
          <p:nvPr/>
        </p:nvSpPr>
        <p:spPr>
          <a:xfrm>
            <a:off x="1981200" y="2410757"/>
            <a:ext cx="714307" cy="5539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numCol="1" anchor="t">
            <a:spAutoFit/>
          </a:bodyPr>
          <a:lstStyle>
            <a:lvl1pPr algn="ctr">
              <a:defRPr sz="1200"/>
            </a:lvl1pPr>
          </a:lstStyle>
          <a:p>
            <a:pPr lvl="0">
              <a:defRPr sz="1800"/>
            </a:pPr>
            <a:r>
              <a:rPr dirty="0"/>
              <a:t>Metric Set</a:t>
            </a:r>
          </a:p>
        </p:txBody>
      </p:sp>
    </p:spTree>
    <p:extLst>
      <p:ext uri="{BB962C8B-B14F-4D97-AF65-F5344CB8AC3E}">
        <p14:creationId xmlns:p14="http://schemas.microsoft.com/office/powerpoint/2010/main" val="9514112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88698" y="176464"/>
            <a:ext cx="9393502" cy="1011714"/>
          </a:xfrm>
        </p:spPr>
        <p:txBody>
          <a:bodyPr>
            <a:normAutofit fontScale="90000"/>
          </a:bodyPr>
          <a:lstStyle/>
          <a:p>
            <a:r>
              <a:rPr lang="en-US" sz="4000" dirty="0">
                <a:solidFill>
                  <a:srgbClr val="0070C0"/>
                </a:solidFill>
                <a:latin typeface="+mn-lt"/>
              </a:rPr>
              <a:t>Configuring a LDMS Daemon Sampler Plugin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767715" y="1566008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Goals: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Load a sampler plugin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Configure loaded sampler plugin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Give the set name (instance)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Give the node name (producer)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Give the component ID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Plugin-specific arguments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Start sampler plugin with a particular sampling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interval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and </a:t>
            </a: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offset</a:t>
            </a:r>
            <a:r>
              <a:rPr lang="en-US" u="sng" dirty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6062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2475" y="209964"/>
            <a:ext cx="10601325" cy="681223"/>
          </a:xfrm>
        </p:spPr>
        <p:txBody>
          <a:bodyPr>
            <a:normAutofit fontScale="90000"/>
          </a:bodyPr>
          <a:lstStyle/>
          <a:p>
            <a:r>
              <a:rPr lang="en-US" sz="4000" dirty="0">
                <a:solidFill>
                  <a:srgbClr val="0070C0"/>
                </a:solidFill>
              </a:rPr>
              <a:t>Interactive Configuration Using The ldmsd_controller</a:t>
            </a:r>
            <a:endParaRPr lang="en-US" sz="4000" dirty="0">
              <a:solidFill>
                <a:srgbClr val="0070C0"/>
              </a:solidFill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8348" y="1318387"/>
            <a:ext cx="10358535" cy="5361268"/>
          </a:xfrm>
        </p:spPr>
        <p:txBody>
          <a:bodyPr>
            <a:normAutofit/>
          </a:bodyPr>
          <a:lstStyle/>
          <a:p>
            <a:pPr marL="0" indent="0">
              <a:spcAft>
                <a:spcPts val="1200"/>
              </a:spcAft>
              <a:buNone/>
            </a:pP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Connect to your ldmsd using the “ldmsd_controller” utility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$ldmsd_controller --host localhost </a:t>
            </a:r>
            <a:r>
              <a:rPr lang="en-US" sz="1800" dirty="0">
                <a:solidFill>
                  <a:schemeClr val="tx1"/>
                </a:solidFill>
                <a:latin typeface="Lucida Console" panose="020B0609040504020204" pitchFamily="49" charset="0"/>
              </a:rPr>
              <a:t>--</a:t>
            </a:r>
            <a:r>
              <a:rPr lang="en-US" sz="18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xprt</a:t>
            </a:r>
            <a:r>
              <a:rPr lang="en-US" sz="1800" dirty="0">
                <a:solidFill>
                  <a:schemeClr val="tx1"/>
                </a:solidFill>
                <a:latin typeface="Lucida Console" panose="020B0609040504020204" pitchFamily="49" charset="0"/>
              </a:rPr>
              <a:t> sock</a:t>
            </a:r>
            <a:r>
              <a:rPr lang="en-US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 --port 10001</a:t>
            </a:r>
            <a:endParaRPr lang="en-US" sz="1800" dirty="0">
              <a:solidFill>
                <a:srgbClr val="FF0000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prstClr val="black"/>
                </a:solidFill>
                <a:latin typeface="Lucida Console" panose="020B0609040504020204" pitchFamily="49" charset="0"/>
              </a:rPr>
              <a:t>Welcome to the LDMSD control processor</a:t>
            </a:r>
          </a:p>
          <a:p>
            <a:pPr marL="0" indent="0">
              <a:buNone/>
            </a:pPr>
            <a:r>
              <a:rPr lang="en-US" sz="2000" dirty="0">
                <a:solidFill>
                  <a:prstClr val="black"/>
                </a:solidFill>
                <a:latin typeface="Lucida Console" panose="020B0609040504020204" pitchFamily="49" charset="0"/>
              </a:rPr>
              <a:t>sock:localhost:10001&gt; help</a:t>
            </a:r>
          </a:p>
          <a:p>
            <a:pPr marL="0" indent="0">
              <a:buNone/>
            </a:pPr>
            <a:endParaRPr lang="en-US" sz="2400" dirty="0">
              <a:solidFill>
                <a:srgbClr val="FF0000"/>
              </a:solidFill>
              <a:latin typeface="Lucida Console" panose="020B0609040504020204" pitchFamily="49" charset="0"/>
            </a:endParaRPr>
          </a:p>
          <a:p>
            <a:r>
              <a:rPr lang="en-US" dirty="0">
                <a:latin typeface="Calibri" charset="0"/>
                <a:ea typeface="Calibri" charset="0"/>
                <a:cs typeface="Calibri" charset="0"/>
              </a:rPr>
              <a:t>Note 1: The prompt tells you &lt;transport&gt;:&lt;hostname&gt;:&lt;port&gt;</a:t>
            </a:r>
          </a:p>
          <a:p>
            <a:r>
              <a:rPr lang="en-US" dirty="0">
                <a:latin typeface="Calibri" charset="0"/>
                <a:ea typeface="Calibri" charset="0"/>
                <a:cs typeface="Calibri" charset="0"/>
              </a:rPr>
              <a:t>Note 2: You can use “quit” or Ctrl-d  to </a:t>
            </a:r>
            <a:r>
              <a:rPr lang="en-US" b="1" dirty="0">
                <a:latin typeface="Calibri" charset="0"/>
                <a:ea typeface="Calibri" charset="0"/>
                <a:cs typeface="Calibri" charset="0"/>
              </a:rPr>
              <a:t>exit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 or Ctrl-c to </a:t>
            </a:r>
            <a:r>
              <a:rPr lang="en-US" b="1" dirty="0">
                <a:latin typeface="Calibri" charset="0"/>
                <a:ea typeface="Calibri" charset="0"/>
                <a:cs typeface="Calibri" charset="0"/>
              </a:rPr>
              <a:t>kill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 the ldmsd_controller</a:t>
            </a:r>
          </a:p>
        </p:txBody>
      </p:sp>
      <p:sp>
        <p:nvSpPr>
          <p:cNvPr id="4" name="Rectangle 3"/>
          <p:cNvSpPr/>
          <p:nvPr/>
        </p:nvSpPr>
        <p:spPr>
          <a:xfrm>
            <a:off x="682222" y="1828282"/>
            <a:ext cx="8200521" cy="45929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27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3CDFE4E-0529-4B99-BE93-29F3CB1BE2E5}"/>
              </a:ext>
            </a:extLst>
          </p:cNvPr>
          <p:cNvSpPr/>
          <p:nvPr/>
        </p:nvSpPr>
        <p:spPr>
          <a:xfrm>
            <a:off x="682222" y="5216447"/>
            <a:ext cx="5478931" cy="646331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*An example of running these commands can be found here: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  <a:t>LDMSD Controller Interface Video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8783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865"/>
    </mc:Choice>
    <mc:Fallback xmlns="">
      <p:transition spd="slow" advTm="10865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4410" y="122420"/>
            <a:ext cx="9401076" cy="1237750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0070C0"/>
                </a:solidFill>
                <a:latin typeface="+mn-lt"/>
              </a:rPr>
              <a:t>Load and Configure the “meminfo” Sampler Using the ldmsd_controller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0490" y="1443131"/>
            <a:ext cx="8366570" cy="1237750"/>
          </a:xfrm>
        </p:spPr>
        <p:txBody>
          <a:bodyPr>
            <a:normAutofit/>
          </a:bodyPr>
          <a:lstStyle/>
          <a:p>
            <a:pPr marL="296863" indent="-233363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Load the “meminfo” sampler plugin:</a:t>
            </a:r>
          </a:p>
          <a:p>
            <a:pPr marL="0" lvl="1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sock:localhost:10001&gt; </a:t>
            </a:r>
            <a:r>
              <a:rPr lang="en-US" dirty="0">
                <a:solidFill>
                  <a:schemeClr val="accent1"/>
                </a:solidFill>
                <a:latin typeface="Lucida Console" panose="020B0609040504020204" pitchFamily="49" charset="0"/>
              </a:rPr>
              <a:t>load name=meminfo</a:t>
            </a:r>
            <a:endParaRPr lang="en-US" sz="20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endParaRPr lang="en-US" sz="1800" dirty="0">
              <a:solidFill>
                <a:schemeClr val="accent1"/>
              </a:solidFill>
              <a:latin typeface="Lucida Console" panose="020B060904050402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endParaRPr lang="en-US" sz="1800" dirty="0">
              <a:solidFill>
                <a:schemeClr val="accent1"/>
              </a:solidFill>
              <a:latin typeface="Lucida Console" panose="020B060904050402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endParaRPr lang="en-US" sz="1800" dirty="0">
              <a:solidFill>
                <a:schemeClr val="accent1"/>
              </a:solidFill>
              <a:latin typeface="Lucida Console" panose="020B060904050402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endParaRPr lang="en-US" sz="1800" dirty="0">
              <a:solidFill>
                <a:schemeClr val="accent1"/>
              </a:solidFill>
              <a:latin typeface="Lucida Console" panose="020B0609040504020204" pitchFamily="49" charset="0"/>
            </a:endParaRPr>
          </a:p>
          <a:p>
            <a:pPr marL="0" indent="0">
              <a:lnSpc>
                <a:spcPct val="120000"/>
              </a:lnSpc>
              <a:buNone/>
            </a:pPr>
            <a:endParaRPr lang="en-US" sz="1400" dirty="0">
              <a:solidFill>
                <a:schemeClr val="accent1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76943" y="1844384"/>
            <a:ext cx="5545034" cy="42855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71285" y="2655400"/>
            <a:ext cx="8829469" cy="61031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28</a:t>
            </a:fld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C6B9741-0A4F-4A6D-A82C-CF09D8B04CF8}"/>
              </a:ext>
            </a:extLst>
          </p:cNvPr>
          <p:cNvSpPr txBox="1"/>
          <p:nvPr/>
        </p:nvSpPr>
        <p:spPr>
          <a:xfrm>
            <a:off x="402925" y="3467310"/>
            <a:ext cx="995691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producer: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By convention set to host name (can be any string) </a:t>
            </a:r>
          </a:p>
          <a:p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Instance: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By convention set to producer/&lt;sampler name&gt; (unique string)</a:t>
            </a:r>
          </a:p>
          <a:p>
            <a:r>
              <a:rPr lang="en-US" sz="20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component_id: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By convention some unique numeric identifier (any uint_64)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0076828-53C8-41B0-9ADC-C752BA71AF31}"/>
              </a:ext>
            </a:extLst>
          </p:cNvPr>
          <p:cNvSpPr txBox="1"/>
          <p:nvPr/>
        </p:nvSpPr>
        <p:spPr>
          <a:xfrm>
            <a:off x="429297" y="2322889"/>
            <a:ext cx="983053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96863" indent="-233363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Configure the “meminfo” sampler plugin:</a:t>
            </a:r>
            <a:endParaRPr lang="en-US" sz="2000" dirty="0">
              <a:solidFill>
                <a:prstClr val="black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sock:localhost:10001&gt; </a:t>
            </a:r>
            <a:r>
              <a:rPr lang="en-US" dirty="0">
                <a:solidFill>
                  <a:schemeClr val="accent1"/>
                </a:solidFill>
                <a:latin typeface="Lucida Console" panose="020B0609040504020204" pitchFamily="49" charset="0"/>
              </a:rPr>
              <a:t>config name=meminfo producer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latin typeface="Lucida Console" panose="020B0609040504020204" pitchFamily="49" charset="0"/>
              </a:rPr>
              <a:t>=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Lucida Console" panose="020B0609040504020204" pitchFamily="49" charset="0"/>
              </a:rPr>
              <a:t>&lt;$HOSTNAME&gt; </a:t>
            </a:r>
            <a:r>
              <a:rPr lang="en-US" dirty="0">
                <a:solidFill>
                  <a:schemeClr val="accent1"/>
                </a:solidFill>
                <a:latin typeface="Lucida Console" panose="020B0609040504020204" pitchFamily="49" charset="0"/>
              </a:rPr>
              <a:t>instance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latin typeface="Lucida Console" panose="020B0609040504020204" pitchFamily="49" charset="0"/>
              </a:rPr>
              <a:t>=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Lucida Console" panose="020B0609040504020204" pitchFamily="49" charset="0"/>
              </a:rPr>
              <a:t>&lt;$HOSTNAME&gt;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latin typeface="Lucida Console" panose="020B0609040504020204" pitchFamily="49" charset="0"/>
              </a:rPr>
              <a:t>/</a:t>
            </a:r>
            <a:r>
              <a:rPr lang="en-US" dirty="0">
                <a:solidFill>
                  <a:schemeClr val="accent1"/>
                </a:solidFill>
                <a:latin typeface="Lucida Console" panose="020B0609040504020204" pitchFamily="49" charset="0"/>
              </a:rPr>
              <a:t>meminfo component_id=&lt;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Lucida Console" panose="020B0609040504020204" pitchFamily="49" charset="0"/>
              </a:rPr>
              <a:t>host number</a:t>
            </a:r>
            <a:r>
              <a:rPr lang="en-US" dirty="0">
                <a:solidFill>
                  <a:schemeClr val="accent1"/>
                </a:solidFill>
                <a:latin typeface="Lucida Console" panose="020B0609040504020204" pitchFamily="49" charset="0"/>
              </a:rPr>
              <a:t>&gt;</a:t>
            </a:r>
            <a:endParaRPr lang="en-US" sz="1200" dirty="0">
              <a:solidFill>
                <a:schemeClr val="accent1"/>
              </a:solidFill>
              <a:latin typeface="Lucida Console" panose="020B0609040504020204" pitchFamily="49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8848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183"/>
    </mc:Choice>
    <mc:Fallback xmlns="">
      <p:transition spd="slow" advTm="55183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315" y="154249"/>
            <a:ext cx="8824731" cy="912551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0070C0"/>
                </a:solidFill>
                <a:latin typeface="+mn-lt"/>
              </a:rPr>
              <a:t>Query Current Sets Using “ldms_ls”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5290" y="1642745"/>
            <a:ext cx="10515600" cy="4351338"/>
          </a:xfrm>
        </p:spPr>
        <p:txBody>
          <a:bodyPr>
            <a:normAutofit/>
          </a:bodyPr>
          <a:lstStyle/>
          <a:p>
            <a:pPr marL="296863" indent="-296863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Use ldms_ls to query the sets currently available on an LDMS daemon</a:t>
            </a:r>
          </a:p>
          <a:p>
            <a:pPr marL="0" indent="0">
              <a:spcBef>
                <a:spcPts val="400"/>
              </a:spcBef>
              <a:buNone/>
            </a:pPr>
            <a:endParaRPr lang="en-US" sz="2400" dirty="0">
              <a:solidFill>
                <a:srgbClr val="6060FF"/>
              </a:solidFill>
              <a:latin typeface="Lucida Console" panose="020B0609040504020204" pitchFamily="49" charset="0"/>
            </a:endParaRPr>
          </a:p>
          <a:p>
            <a:pPr marL="0" indent="0">
              <a:spcBef>
                <a:spcPts val="400"/>
              </a:spcBef>
              <a:buNone/>
            </a:pPr>
            <a:r>
              <a:rPr lang="en-US" sz="1800" dirty="0">
                <a:solidFill>
                  <a:schemeClr val="tx1"/>
                </a:solidFill>
                <a:latin typeface="Lucida Console" panose="020B0609040504020204" pitchFamily="49" charset="0"/>
              </a:rPr>
              <a:t>$</a:t>
            </a:r>
            <a:r>
              <a:rPr lang="en-US" sz="1800" dirty="0">
                <a:latin typeface="Lucida Console" panose="020B0609040504020204" pitchFamily="49" charset="0"/>
              </a:rPr>
              <a:t>ldms_ls –h localhost -x sock -p 10001</a:t>
            </a:r>
          </a:p>
          <a:p>
            <a:pPr marL="0" indent="0">
              <a:buNone/>
            </a:pPr>
            <a:endParaRPr lang="en-US" sz="1400" dirty="0">
              <a:solidFill>
                <a:schemeClr val="accent1"/>
              </a:solidFill>
              <a:latin typeface="Lucida Console" panose="020B0609040504020204" pitchFamily="49" charset="0"/>
            </a:endParaRPr>
          </a:p>
          <a:p>
            <a:pPr marL="0" indent="0">
              <a:spcBef>
                <a:spcPts val="400"/>
              </a:spcBef>
              <a:buNone/>
            </a:pPr>
            <a:r>
              <a:rPr lang="en-US" sz="1800" dirty="0">
                <a:solidFill>
                  <a:schemeClr val="tx1"/>
                </a:solidFill>
                <a:latin typeface="Lucida Console" panose="020B0609040504020204" pitchFamily="49" charset="0"/>
              </a:rPr>
              <a:t>node-1/meminfo</a:t>
            </a:r>
          </a:p>
          <a:p>
            <a:pPr marL="0" indent="0">
              <a:spcBef>
                <a:spcPts val="400"/>
              </a:spcBef>
              <a:buNone/>
            </a:pPr>
            <a:endParaRPr lang="en-US" sz="2400" dirty="0">
              <a:solidFill>
                <a:srgbClr val="0070C0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endParaRPr lang="en-US" sz="1400" dirty="0">
              <a:latin typeface="Lucida Console" charset="0"/>
              <a:ea typeface="Lucida Console" charset="0"/>
              <a:cs typeface="Lucida Console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76080" y="2312877"/>
            <a:ext cx="8837815" cy="49563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41645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97011"/>
            <a:ext cx="10515600" cy="847542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0070C0"/>
                </a:solidFill>
                <a:latin typeface="+mn-lt"/>
              </a:rPr>
              <a:t>Tutorial Format (Basic)</a:t>
            </a:r>
          </a:p>
        </p:txBody>
      </p:sp>
      <p:sp>
        <p:nvSpPr>
          <p:cNvPr id="4" name="Rectangle 3"/>
          <p:cNvSpPr/>
          <p:nvPr/>
        </p:nvSpPr>
        <p:spPr>
          <a:xfrm>
            <a:off x="568766" y="1044553"/>
            <a:ext cx="11203298" cy="45550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Overview of the Lightweight Distributed Metric Service (LDMS)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(9 slides)</a:t>
            </a:r>
            <a:endParaRPr lang="en-US" sz="1600" dirty="0">
              <a:solidFill>
                <a:prstClr val="black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 fontAlgn="base">
              <a:buFont typeface="Arial" charset="0"/>
              <a:buChar char="•"/>
            </a:pPr>
            <a:r>
              <a:rPr lang="en-US" sz="16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Overview of the LDMS framework</a:t>
            </a:r>
          </a:p>
          <a:p>
            <a:pPr marL="742950" lvl="1" indent="-285750" fontAlgn="base">
              <a:buFont typeface="Arial" charset="0"/>
              <a:buChar char="•"/>
            </a:pPr>
            <a:r>
              <a:rPr lang="en-US" sz="16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LDMS architecture description</a:t>
            </a:r>
          </a:p>
          <a:p>
            <a:pPr fontAlgn="base">
              <a:spcBef>
                <a:spcPts val="600"/>
              </a:spcBef>
            </a:pPr>
            <a:r>
              <a:rPr lang="en-US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Setup 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(3 slides)</a:t>
            </a:r>
          </a:p>
          <a:p>
            <a:pPr marL="742950" lvl="1" indent="-285750" fontAlgn="base">
              <a:buFont typeface="Arial" charset="0"/>
              <a:buChar char="•"/>
            </a:pPr>
            <a:r>
              <a:rPr lang="en-US" sz="16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Environment setup description and verification</a:t>
            </a:r>
          </a:p>
          <a:p>
            <a:pPr marL="742950" lvl="1" indent="-285750" fontAlgn="base">
              <a:buFont typeface="Arial" charset="0"/>
              <a:buChar char="•"/>
            </a:pPr>
            <a:r>
              <a:rPr lang="en-US" sz="16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Introduction to support programs and helper scripts for use in lab work</a:t>
            </a:r>
          </a:p>
          <a:p>
            <a:pPr fontAlgn="base">
              <a:spcBef>
                <a:spcPts val="600"/>
              </a:spcBef>
            </a:pPr>
            <a:r>
              <a:rPr lang="en-US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Hands-on exercises, instructor walk through, and facilitated student exploration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</a:p>
          <a:p>
            <a:pPr fontAlgn="base"/>
            <a:r>
              <a:rPr lang="en-US" i="1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Configuring and deploying a distributed monitoring system with storage</a:t>
            </a:r>
          </a:p>
          <a:p>
            <a:pPr marL="742950" lvl="1" indent="-285750" fontAlgn="base">
              <a:buFont typeface="Arial" charset="0"/>
              <a:buChar char="•"/>
            </a:pPr>
            <a:r>
              <a:rPr lang="en-US" sz="1600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Exercise 1:</a:t>
            </a:r>
            <a:r>
              <a:rPr lang="en-US" sz="16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Configuring and Running Samplers (37 slides – ~20 min)</a:t>
            </a:r>
            <a:endParaRPr lang="en-US" sz="16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00150" lvl="2" indent="-285750" fontAlgn="base">
              <a:buFont typeface="Arial" charset="0"/>
              <a:buChar char="•"/>
            </a:pPr>
            <a:r>
              <a:rPr lang="en-US" sz="16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Sampler startup and local and remote verification</a:t>
            </a:r>
          </a:p>
          <a:p>
            <a:pPr marL="1200150" lvl="2" indent="-285750" fontAlgn="base">
              <a:buFont typeface="Arial" charset="0"/>
              <a:buChar char="•"/>
            </a:pPr>
            <a:r>
              <a:rPr lang="en-US" sz="16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Intro to ldmsd_controller and ldms_ls </a:t>
            </a:r>
          </a:p>
          <a:p>
            <a:pPr marL="742950" lvl="1" indent="-285750" fontAlgn="base">
              <a:buFont typeface="Arial" charset="0"/>
              <a:buChar char="•"/>
            </a:pPr>
            <a:r>
              <a:rPr lang="en-US" sz="1600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Exercise 2:</a:t>
            </a:r>
            <a:r>
              <a:rPr lang="en-US" sz="16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Configure Aggregators (13 slides – ~20 min)</a:t>
            </a:r>
            <a:endParaRPr lang="en-US" sz="16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00150" lvl="2" indent="-285750" fontAlgn="base">
              <a:buFont typeface="Arial" charset="0"/>
              <a:buChar char="•"/>
            </a:pPr>
            <a:r>
              <a:rPr lang="en-US" sz="16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Aggregation startup and verification using local samplers </a:t>
            </a:r>
          </a:p>
          <a:p>
            <a:pPr marL="1200150" lvl="2" indent="-285750" fontAlgn="base">
              <a:buFont typeface="Arial" charset="0"/>
              <a:buChar char="•"/>
            </a:pPr>
            <a:r>
              <a:rPr lang="en-US" sz="16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Aggregation of all other attendees’ (remote) samplers</a:t>
            </a:r>
          </a:p>
          <a:p>
            <a:pPr marL="742950" lvl="1" indent="-285750" fontAlgn="base">
              <a:buFont typeface="Arial" charset="0"/>
              <a:buChar char="•"/>
            </a:pPr>
            <a:r>
              <a:rPr lang="en-US" sz="1600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Exercise 3:</a:t>
            </a:r>
            <a:r>
              <a:rPr lang="en-US" sz="16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Aggregating From Remote Hosts: Building a Distributed Monitoring System (4 slides – if time permits)</a:t>
            </a:r>
            <a:endParaRPr lang="en-US" sz="16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 fontAlgn="base">
              <a:buFont typeface="Arial" charset="0"/>
              <a:buChar char="•"/>
            </a:pPr>
            <a:r>
              <a:rPr lang="en-US" sz="1600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Exercise 4:</a:t>
            </a:r>
            <a:r>
              <a:rPr lang="en-US" sz="16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Dynamic Configurations and Resilience (4 slides - if time permits)</a:t>
            </a:r>
            <a:endParaRPr lang="en-US" sz="16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 fontAlgn="base">
              <a:buFont typeface="Arial" charset="0"/>
              <a:buChar char="•"/>
            </a:pPr>
            <a:r>
              <a:rPr lang="en-US" sz="1600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Exercise 5:</a:t>
            </a:r>
            <a:r>
              <a:rPr lang="en-US" sz="16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Storing Data In CSV Format (11 slides - ~20 min)</a:t>
            </a:r>
            <a:endParaRPr lang="en-US" sz="16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94723" y="398572"/>
            <a:ext cx="419397" cy="365125"/>
          </a:xfrm>
        </p:spPr>
        <p:txBody>
          <a:bodyPr/>
          <a:lstStyle/>
          <a:p>
            <a:fld id="{D32B79E8-835A-4125-BB13-FA2D1ACF280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39500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6277" y="198302"/>
            <a:ext cx="9875447" cy="1186361"/>
          </a:xfrm>
        </p:spPr>
        <p:txBody>
          <a:bodyPr>
            <a:normAutofit fontScale="90000"/>
          </a:bodyPr>
          <a:lstStyle/>
          <a:p>
            <a:r>
              <a:rPr lang="en-US" sz="4000" dirty="0">
                <a:solidFill>
                  <a:srgbClr val="0070C0"/>
                </a:solidFill>
                <a:latin typeface="+mn-lt"/>
              </a:rPr>
              <a:t>Get The Set Meta-Data Before Starting The “meminfo” Sampler Plugin Using –v Flag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4348" y="1888210"/>
            <a:ext cx="11389789" cy="4512869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  <a:latin typeface="Lucida Console" panose="020B0609040504020204" pitchFamily="49" charset="0"/>
              </a:rPr>
              <a:t>$</a:t>
            </a:r>
            <a:r>
              <a:rPr lang="en-US" sz="2000" dirty="0">
                <a:solidFill>
                  <a:prstClr val="black"/>
                </a:solidFill>
                <a:latin typeface="Lucida Console" panose="020B0609040504020204" pitchFamily="49" charset="0"/>
              </a:rPr>
              <a:t>ldms_ls –h localhost -x sock -p 10001 </a:t>
            </a:r>
            <a:r>
              <a:rPr lang="en-US" sz="2000" b="1" dirty="0">
                <a:latin typeface="Lucida Console" panose="020B0609040504020204" pitchFamily="49" charset="0"/>
              </a:rPr>
              <a:t>–v</a:t>
            </a:r>
            <a:r>
              <a:rPr lang="en-US" sz="2000" dirty="0">
                <a:solidFill>
                  <a:srgbClr val="0070C0"/>
                </a:solidFill>
                <a:latin typeface="Lucida Console" panose="020B0609040504020204" pitchFamily="49" charset="0"/>
              </a:rPr>
              <a:t> </a:t>
            </a:r>
            <a:r>
              <a:rPr lang="en-US" sz="2000" dirty="0">
                <a:solidFill>
                  <a:schemeClr val="accent1"/>
                </a:solidFill>
                <a:latin typeface="Lucida Console" panose="020B0609040504020204" pitchFamily="49" charset="0"/>
              </a:rPr>
              <a:t>node-1</a:t>
            </a:r>
            <a:r>
              <a:rPr lang="en-US" sz="2000" dirty="0">
                <a:solidFill>
                  <a:srgbClr val="5D9AD5"/>
                </a:solidFill>
                <a:latin typeface="Lucida Console" panose="020B0609040504020204" pitchFamily="49" charset="0"/>
              </a:rPr>
              <a:t>/meminfo</a:t>
            </a:r>
          </a:p>
          <a:p>
            <a:pPr marL="0" indent="0">
              <a:buNone/>
            </a:pPr>
            <a:endParaRPr lang="en-US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Schema         Instance                                 Flags  </a:t>
            </a:r>
            <a:r>
              <a:rPr lang="en-US" sz="1800" dirty="0" err="1">
                <a:latin typeface="Lucida Console" panose="020B0609040504020204" pitchFamily="49" charset="0"/>
              </a:rPr>
              <a:t>Msize</a:t>
            </a:r>
            <a:r>
              <a:rPr lang="en-US" sz="1800" dirty="0">
                <a:latin typeface="Lucida Console" panose="020B0609040504020204" pitchFamily="49" charset="0"/>
              </a:rPr>
              <a:t>  </a:t>
            </a:r>
            <a:r>
              <a:rPr lang="en-US" sz="1800" dirty="0" err="1">
                <a:latin typeface="Lucida Console" panose="020B0609040504020204" pitchFamily="49" charset="0"/>
              </a:rPr>
              <a:t>Dsize</a:t>
            </a:r>
            <a:r>
              <a:rPr lang="en-US" sz="1800" dirty="0">
                <a:latin typeface="Lucida Console" panose="020B0609040504020204" pitchFamily="49" charset="0"/>
              </a:rPr>
              <a:t>  UID    GID   Perm                   Update         Duration          Info    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-------------- ------------------------                    ------ ------      ------  ------ ------   ----------             ----------------- ----------------- --------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meminfo     node-1/meminfo            L    1952     416    596  742   -</a:t>
            </a:r>
            <a:r>
              <a:rPr lang="en-US" sz="1800" dirty="0" err="1">
                <a:latin typeface="Lucida Console" panose="020B0609040504020204" pitchFamily="49" charset="0"/>
              </a:rPr>
              <a:t>rwxrwxrwx</a:t>
            </a:r>
            <a:r>
              <a:rPr lang="en-US" sz="1800" dirty="0">
                <a:latin typeface="Lucida Console" panose="020B0609040504020204" pitchFamily="49" charset="0"/>
              </a:rPr>
              <a:t>       0.000000     0.000000       "</a:t>
            </a:r>
            <a:r>
              <a:rPr lang="en-US" sz="1800" dirty="0" err="1">
                <a:latin typeface="Lucida Console" panose="020B0609040504020204" pitchFamily="49" charset="0"/>
              </a:rPr>
              <a:t>updt_hint_us</a:t>
            </a:r>
            <a:r>
              <a:rPr lang="en-US" sz="1800" dirty="0">
                <a:latin typeface="Lucida Console" panose="020B0609040504020204" pitchFamily="49" charset="0"/>
              </a:rPr>
              <a:t>"="1000000:0" 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-------------- ------------------------                     ------ ------     ------  ------  ------   ----------             ----------------- ----------------- --------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Total Sets: 1, Meta Data (kB): 1.95, Data (kB) 0.42, Memory (kB): 2.37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2200" b="1" dirty="0">
                <a:latin typeface="Calibri" panose="020F0502020204030204" pitchFamily="34" charset="0"/>
                <a:cs typeface="Calibri" panose="020F0502020204030204" pitchFamily="34" charset="0"/>
              </a:rPr>
              <a:t>NOTE</a:t>
            </a: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: The “</a:t>
            </a:r>
            <a:r>
              <a:rPr lang="en-US" sz="2200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node-1</a:t>
            </a:r>
            <a:r>
              <a:rPr lang="en-US" sz="2200" dirty="0">
                <a:solidFill>
                  <a:srgbClr val="5D9AD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/meminfo”</a:t>
            </a:r>
            <a:r>
              <a:rPr lang="en-US" sz="22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is optional. Leaving it off will display the meta-data for all metric sets resident on this LDMS daemon.</a:t>
            </a:r>
          </a:p>
        </p:txBody>
      </p:sp>
      <p:sp>
        <p:nvSpPr>
          <p:cNvPr id="4" name="Rectangle 3"/>
          <p:cNvSpPr/>
          <p:nvPr/>
        </p:nvSpPr>
        <p:spPr>
          <a:xfrm>
            <a:off x="423093" y="1745899"/>
            <a:ext cx="9903750" cy="5591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7174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77338A7-4BA1-4B0D-AB25-B05D02F2C8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916" y="718457"/>
            <a:ext cx="10625884" cy="977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600" b="1" dirty="0">
                <a:solidFill>
                  <a:schemeClr val="tx1"/>
                </a:solidFill>
                <a:latin typeface="+mn-lt"/>
              </a:rPr>
              <a:t>EXAMPLE: </a:t>
            </a:r>
            <a:r>
              <a:rPr lang="en-US" sz="3600" dirty="0">
                <a:solidFill>
                  <a:schemeClr val="tx1"/>
                </a:solidFill>
                <a:latin typeface="+mn-lt"/>
              </a:rPr>
              <a:t>Interactive Configuration Using The </a:t>
            </a:r>
            <a:r>
              <a:rPr lang="en-US" sz="3600" dirty="0" err="1">
                <a:solidFill>
                  <a:schemeClr val="tx1"/>
                </a:solidFill>
                <a:latin typeface="+mn-lt"/>
              </a:rPr>
              <a:t>ldmsd_controller</a:t>
            </a:r>
            <a:r>
              <a:rPr lang="en-US" sz="3600" dirty="0">
                <a:solidFill>
                  <a:schemeClr val="tx1"/>
                </a:solidFill>
                <a:latin typeface="+mn-lt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0B85E2-0196-4BDD-B7CB-E25CAE711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31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81D97A8-A3C5-4708-9DBE-1C4CD4818BC6}"/>
              </a:ext>
            </a:extLst>
          </p:cNvPr>
          <p:cNvSpPr/>
          <p:nvPr/>
        </p:nvSpPr>
        <p:spPr>
          <a:xfrm>
            <a:off x="1123950" y="2790736"/>
            <a:ext cx="9858181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bg2">
                    <a:lumMod val="25000"/>
                  </a:schemeClr>
                </a:solidFill>
                <a:latin typeface="Garamond" charset="0"/>
              </a:rPr>
              <a:t>Please see </a:t>
            </a:r>
            <a:r>
              <a:rPr lang="en-US" sz="3200" dirty="0">
                <a:solidFill>
                  <a:srgbClr val="00ACD9"/>
                </a:solidFill>
                <a:latin typeface="Garamond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Configuration Using LDMSD Controller Interface</a:t>
            </a:r>
            <a:r>
              <a:rPr lang="en-US" sz="3200" dirty="0">
                <a:solidFill>
                  <a:srgbClr val="00ACD9"/>
                </a:solidFill>
                <a:latin typeface="Garamond" charset="0"/>
              </a:rPr>
              <a:t> </a:t>
            </a:r>
            <a:r>
              <a:rPr lang="en-US" sz="3200" dirty="0">
                <a:solidFill>
                  <a:schemeClr val="bg2">
                    <a:lumMod val="25000"/>
                  </a:schemeClr>
                </a:solidFill>
                <a:latin typeface="Garamond" charset="0"/>
              </a:rPr>
              <a:t>to view a live example of Exercise 1 (slides 24-30).</a:t>
            </a:r>
          </a:p>
        </p:txBody>
      </p:sp>
    </p:spTree>
    <p:extLst>
      <p:ext uri="{BB962C8B-B14F-4D97-AF65-F5344CB8AC3E}">
        <p14:creationId xmlns:p14="http://schemas.microsoft.com/office/powerpoint/2010/main" val="17075593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5523" y="91695"/>
            <a:ext cx="9341469" cy="1724383"/>
          </a:xfrm>
        </p:spPr>
        <p:txBody>
          <a:bodyPr>
            <a:noAutofit/>
          </a:bodyPr>
          <a:lstStyle/>
          <a:p>
            <a:r>
              <a:rPr lang="en-US" sz="3200" dirty="0">
                <a:solidFill>
                  <a:srgbClr val="0070C0"/>
                </a:solidFill>
                <a:latin typeface="+mn-lt"/>
              </a:rPr>
              <a:t>Query Current Metric Values Before Starting The “meminfo” Sampler Plugin using –l flag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5523" y="1341891"/>
            <a:ext cx="10515600" cy="4609532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2900" dirty="0">
                <a:solidFill>
                  <a:schemeClr val="tx1"/>
                </a:solidFill>
                <a:latin typeface="Lucida Console" panose="020B0609040504020204" pitchFamily="49" charset="0"/>
              </a:rPr>
              <a:t>$</a:t>
            </a:r>
            <a:r>
              <a:rPr lang="en-US" sz="2900" dirty="0">
                <a:solidFill>
                  <a:prstClr val="black"/>
                </a:solidFill>
                <a:latin typeface="Lucida Console" panose="020B0609040504020204" pitchFamily="49" charset="0"/>
              </a:rPr>
              <a:t>ldms_ls -x sock -p 10001 </a:t>
            </a:r>
            <a:r>
              <a:rPr lang="en-US" sz="2900" b="1" dirty="0">
                <a:latin typeface="Lucida Console" panose="020B0609040504020204" pitchFamily="49" charset="0"/>
              </a:rPr>
              <a:t>-l</a:t>
            </a:r>
            <a:r>
              <a:rPr lang="en-US" sz="2900" dirty="0">
                <a:solidFill>
                  <a:srgbClr val="0070C0"/>
                </a:solidFill>
                <a:latin typeface="Lucida Console" panose="020B0609040504020204" pitchFamily="49" charset="0"/>
              </a:rPr>
              <a:t> </a:t>
            </a:r>
            <a:r>
              <a:rPr lang="en-US" sz="2900" dirty="0">
                <a:solidFill>
                  <a:schemeClr val="accent1"/>
                </a:solidFill>
                <a:latin typeface="Lucida Console" panose="020B0609040504020204" pitchFamily="49" charset="0"/>
              </a:rPr>
              <a:t>node-1</a:t>
            </a:r>
            <a:r>
              <a:rPr lang="en-US" sz="2900" dirty="0">
                <a:solidFill>
                  <a:srgbClr val="5D9AD5"/>
                </a:solidFill>
                <a:latin typeface="Lucida Console" panose="020B0609040504020204" pitchFamily="49" charset="0"/>
              </a:rPr>
              <a:t>/meminfo</a:t>
            </a:r>
          </a:p>
          <a:p>
            <a:pPr marL="0" indent="0">
              <a:buNone/>
            </a:pPr>
            <a:endParaRPr lang="en-US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600" dirty="0"/>
              <a:t>ovis-demo-01/meminfo: inconsistent, last update: Wed Dec 31 17:00:00 1969 -0700 [0us] 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600" dirty="0"/>
              <a:t>M u64        </a:t>
            </a:r>
            <a:r>
              <a:rPr lang="en-US" sz="2600" dirty="0" err="1"/>
              <a:t>component_id</a:t>
            </a:r>
            <a:r>
              <a:rPr lang="en-US" sz="2600" dirty="0"/>
              <a:t>		62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600" dirty="0"/>
              <a:t>D u64        </a:t>
            </a:r>
            <a:r>
              <a:rPr lang="en-US" sz="2600" dirty="0" err="1"/>
              <a:t>job_id</a:t>
            </a:r>
            <a:r>
              <a:rPr lang="en-US" sz="2600" dirty="0"/>
              <a:t>			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600" dirty="0"/>
              <a:t>D u64        </a:t>
            </a:r>
            <a:r>
              <a:rPr lang="en-US" sz="2600" dirty="0" err="1"/>
              <a:t>app_id</a:t>
            </a:r>
            <a:r>
              <a:rPr lang="en-US" sz="2600" dirty="0"/>
              <a:t>			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600" dirty="0"/>
              <a:t>D u64        MemTotal		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600" dirty="0"/>
              <a:t>D u64        MemFree		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600" dirty="0"/>
              <a:t>D u64        MemAvailable		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600" dirty="0"/>
              <a:t>D u64        Buffers			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600" dirty="0"/>
              <a:t>D u64        Cached			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600" dirty="0"/>
              <a:t>D u64        SwapCached		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600" dirty="0"/>
              <a:t>D u64        Active			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600" dirty="0"/>
              <a:t>D u64        Inactive 			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600" dirty="0"/>
              <a:t>D u64        Active(anon)		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600" dirty="0"/>
              <a:t>D u64        Inactive(anon)		0</a:t>
            </a:r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4" name="Rectangle 3"/>
          <p:cNvSpPr/>
          <p:nvPr/>
        </p:nvSpPr>
        <p:spPr>
          <a:xfrm>
            <a:off x="529397" y="1256873"/>
            <a:ext cx="6028158" cy="41812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32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 flipH="1">
            <a:off x="6020795" y="3405509"/>
            <a:ext cx="276797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i="1" dirty="0">
                <a:solidFill>
                  <a:srgbClr val="FF0000"/>
                </a:solidFill>
              </a:rPr>
              <a:t>Set is “inconsistent”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i="1" dirty="0">
                <a:solidFill>
                  <a:srgbClr val="FF0000"/>
                </a:solidFill>
              </a:rPr>
              <a:t>Values have not yet been collected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1B79F4A-7D74-A34D-BAA4-8FBF8F9AD46D}"/>
              </a:ext>
            </a:extLst>
          </p:cNvPr>
          <p:cNvSpPr/>
          <p:nvPr/>
        </p:nvSpPr>
        <p:spPr>
          <a:xfrm>
            <a:off x="555523" y="5907072"/>
            <a:ext cx="1066404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NOTE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: The “</a:t>
            </a:r>
            <a:r>
              <a:rPr lang="en-US" sz="2000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ovis-demo-01</a:t>
            </a:r>
            <a:r>
              <a:rPr lang="en-US" sz="2000" dirty="0">
                <a:solidFill>
                  <a:srgbClr val="5D9AD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/meminfo”</a:t>
            </a:r>
            <a:r>
              <a:rPr lang="en-US" sz="20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is optional. Leaving it off will display the data for all metric sets resident on this LDMS daemon.</a:t>
            </a:r>
          </a:p>
        </p:txBody>
      </p:sp>
    </p:spTree>
    <p:extLst>
      <p:ext uri="{BB962C8B-B14F-4D97-AF65-F5344CB8AC3E}">
        <p14:creationId xmlns:p14="http://schemas.microsoft.com/office/powerpoint/2010/main" val="278481763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50995"/>
            <a:ext cx="10302240" cy="949325"/>
          </a:xfrm>
        </p:spPr>
        <p:txBody>
          <a:bodyPr>
            <a:normAutofit fontScale="90000"/>
          </a:bodyPr>
          <a:lstStyle/>
          <a:p>
            <a:r>
              <a:rPr lang="en-US" sz="4000" dirty="0">
                <a:solidFill>
                  <a:srgbClr val="0070C0"/>
                </a:solidFill>
                <a:latin typeface="+mn-lt"/>
              </a:rPr>
              <a:t>Start The “meminfo” Sampler Plugin</a:t>
            </a:r>
            <a:br>
              <a:rPr lang="en-US" sz="4000" dirty="0">
                <a:solidFill>
                  <a:srgbClr val="0070C0"/>
                </a:solidFill>
                <a:latin typeface="+mn-lt"/>
              </a:rPr>
            </a:br>
            <a:r>
              <a:rPr lang="en-US" sz="4000" dirty="0">
                <a:solidFill>
                  <a:srgbClr val="0070C0"/>
                </a:solidFill>
                <a:latin typeface="+mn-lt"/>
              </a:rPr>
              <a:t>Using the ldmsd_controller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86681"/>
            <a:ext cx="10739718" cy="4351338"/>
          </a:xfrm>
        </p:spPr>
        <p:txBody>
          <a:bodyPr>
            <a:normAutofit/>
          </a:bodyPr>
          <a:lstStyle/>
          <a:p>
            <a:pPr marL="12700" indent="219075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Start the “meminfo” sampler with a 1 second (1,000,000us) interval</a:t>
            </a:r>
          </a:p>
          <a:p>
            <a:pPr marL="0" lvl="1" indent="0">
              <a:lnSpc>
                <a:spcPct val="100000"/>
              </a:lnSpc>
              <a:spcBef>
                <a:spcPts val="1000"/>
              </a:spcBef>
              <a:buNone/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Lucida Console" panose="020B0609040504020204" pitchFamily="49" charset="0"/>
              </a:rPr>
              <a:t>sock:localhost:10001&gt; start 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name=meminfo interval=1000000 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Lucida Console" panose="020B0609040504020204" pitchFamily="49" charset="0"/>
              </a:rPr>
              <a:t>offset=0</a:t>
            </a:r>
            <a:endParaRPr lang="en-US" dirty="0"/>
          </a:p>
          <a:p>
            <a:pPr marL="12700" indent="219075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This starts the sampler updating the metric values every 1,000,000 micro-seconds = 1 second 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Note 1: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“interval” defines the number of micro-seconds between successive samples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Note 2: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“offset” defines micro-seconds after the second</a:t>
            </a:r>
          </a:p>
        </p:txBody>
      </p:sp>
      <p:sp>
        <p:nvSpPr>
          <p:cNvPr id="4" name="Rectangle 3"/>
          <p:cNvSpPr/>
          <p:nvPr/>
        </p:nvSpPr>
        <p:spPr>
          <a:xfrm>
            <a:off x="584291" y="1749743"/>
            <a:ext cx="9330418" cy="45788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344543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470" y="136525"/>
            <a:ext cx="10258425" cy="1140134"/>
          </a:xfrm>
        </p:spPr>
        <p:txBody>
          <a:bodyPr>
            <a:noAutofit/>
          </a:bodyPr>
          <a:lstStyle/>
          <a:p>
            <a:r>
              <a:rPr lang="en-US" sz="4000" dirty="0">
                <a:solidFill>
                  <a:srgbClr val="0070C0"/>
                </a:solidFill>
                <a:latin typeface="+mn-lt"/>
              </a:rPr>
              <a:t>Query Current Metric Values After Starting The “meminfo” Sampler Plugin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3145" y="1470328"/>
            <a:ext cx="10515600" cy="5181571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2900" dirty="0">
                <a:solidFill>
                  <a:schemeClr val="tx1"/>
                </a:solidFill>
                <a:latin typeface="Lucida Console" panose="020B0609040504020204" pitchFamily="49" charset="0"/>
                <a:cs typeface="Calibri" panose="020F0502020204030204" pitchFamily="34" charset="0"/>
              </a:rPr>
              <a:t> $ </a:t>
            </a:r>
            <a:r>
              <a:rPr lang="en-US" sz="2900" dirty="0">
                <a:solidFill>
                  <a:prstClr val="black"/>
                </a:solidFill>
                <a:latin typeface="Lucida Console" panose="020B0609040504020204" pitchFamily="49" charset="0"/>
                <a:cs typeface="Calibri" panose="020F0502020204030204" pitchFamily="34" charset="0"/>
              </a:rPr>
              <a:t>ldms_ls -x sock -p 10001 </a:t>
            </a:r>
            <a:r>
              <a:rPr lang="en-US" sz="2900" b="1" dirty="0">
                <a:latin typeface="Lucida Console" panose="020B0609040504020204" pitchFamily="49" charset="0"/>
                <a:cs typeface="Calibri" panose="020F0502020204030204" pitchFamily="34" charset="0"/>
              </a:rPr>
              <a:t>-l</a:t>
            </a:r>
            <a:r>
              <a:rPr lang="en-US" sz="2900" dirty="0">
                <a:solidFill>
                  <a:srgbClr val="0070C0"/>
                </a:solidFill>
                <a:latin typeface="Lucida Console" panose="020B0609040504020204" pitchFamily="49" charset="0"/>
                <a:cs typeface="Calibri" panose="020F0502020204030204" pitchFamily="34" charset="0"/>
              </a:rPr>
              <a:t> </a:t>
            </a:r>
            <a:r>
              <a:rPr lang="en-US" sz="2900" dirty="0">
                <a:solidFill>
                  <a:schemeClr val="accent1"/>
                </a:solidFill>
                <a:latin typeface="Lucida Console" panose="020B0609040504020204" pitchFamily="49" charset="0"/>
                <a:cs typeface="Calibri" panose="020F0502020204030204" pitchFamily="34" charset="0"/>
              </a:rPr>
              <a:t>ovis-demo-01</a:t>
            </a:r>
            <a:r>
              <a:rPr lang="en-US" sz="2900" dirty="0">
                <a:solidFill>
                  <a:srgbClr val="5D9AD5"/>
                </a:solidFill>
                <a:latin typeface="Lucida Console" panose="020B0609040504020204" pitchFamily="49" charset="0"/>
                <a:cs typeface="Calibri" panose="020F0502020204030204" pitchFamily="34" charset="0"/>
              </a:rPr>
              <a:t>/meminfo</a:t>
            </a:r>
          </a:p>
          <a:p>
            <a:pPr marL="0" indent="0">
              <a:buNone/>
            </a:pPr>
            <a:endParaRPr lang="en-US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dirty="0"/>
              <a:t>ovis-demo-01/meminfo: consistent, last update: Tue Oct 08 17:52:45 2019 -0600 [2058us] </a:t>
            </a:r>
          </a:p>
          <a:p>
            <a:pPr marL="0" indent="0">
              <a:buNone/>
            </a:pPr>
            <a:r>
              <a:rPr lang="en-US" dirty="0"/>
              <a:t>M u64        </a:t>
            </a:r>
            <a:r>
              <a:rPr lang="en-US" dirty="0" err="1"/>
              <a:t>component_id</a:t>
            </a:r>
            <a:r>
              <a:rPr lang="en-US" dirty="0"/>
              <a:t>		62</a:t>
            </a:r>
          </a:p>
          <a:p>
            <a:pPr marL="0" indent="0">
              <a:buNone/>
            </a:pPr>
            <a:r>
              <a:rPr lang="en-US" dirty="0"/>
              <a:t>D u64        </a:t>
            </a:r>
            <a:r>
              <a:rPr lang="en-US" dirty="0" err="1"/>
              <a:t>job_id</a:t>
            </a:r>
            <a:r>
              <a:rPr lang="en-US" dirty="0"/>
              <a:t>		0</a:t>
            </a:r>
          </a:p>
          <a:p>
            <a:pPr marL="0" indent="0">
              <a:buNone/>
            </a:pPr>
            <a:r>
              <a:rPr lang="en-US" dirty="0"/>
              <a:t>D u64        </a:t>
            </a:r>
            <a:r>
              <a:rPr lang="en-US" dirty="0" err="1"/>
              <a:t>app_id</a:t>
            </a:r>
            <a:r>
              <a:rPr lang="en-US" dirty="0"/>
              <a:t>		0</a:t>
            </a:r>
          </a:p>
          <a:p>
            <a:pPr marL="0" indent="0">
              <a:buNone/>
            </a:pPr>
            <a:r>
              <a:rPr lang="en-US" dirty="0"/>
              <a:t>D u64        MemTotal 		131899768</a:t>
            </a:r>
          </a:p>
          <a:p>
            <a:pPr marL="0" indent="0">
              <a:buNone/>
            </a:pPr>
            <a:r>
              <a:rPr lang="en-US" dirty="0"/>
              <a:t>D u64        MemFree		129843340</a:t>
            </a:r>
          </a:p>
          <a:p>
            <a:pPr marL="0" indent="0">
              <a:buNone/>
            </a:pPr>
            <a:r>
              <a:rPr lang="en-US" dirty="0"/>
              <a:t>D u64        MemAvailable		129364708</a:t>
            </a:r>
          </a:p>
          <a:p>
            <a:pPr marL="0" indent="0">
              <a:buNone/>
            </a:pPr>
            <a:r>
              <a:rPr lang="en-US" dirty="0"/>
              <a:t>D u64        Buffers		20076</a:t>
            </a:r>
          </a:p>
          <a:p>
            <a:pPr marL="0" indent="0">
              <a:buNone/>
            </a:pPr>
            <a:r>
              <a:rPr lang="en-US" dirty="0"/>
              <a:t>D u64        Cached		458024</a:t>
            </a:r>
          </a:p>
          <a:p>
            <a:pPr marL="0" indent="0">
              <a:buNone/>
            </a:pPr>
            <a:r>
              <a:rPr lang="en-US" dirty="0"/>
              <a:t>D u64        SwapCached		 0</a:t>
            </a:r>
          </a:p>
          <a:p>
            <a:pPr marL="0" indent="0">
              <a:buNone/>
            </a:pPr>
            <a:r>
              <a:rPr lang="en-US" dirty="0"/>
              <a:t>D u64        Active		184380</a:t>
            </a:r>
          </a:p>
          <a:p>
            <a:pPr marL="0" indent="0">
              <a:buNone/>
            </a:pPr>
            <a:r>
              <a:rPr lang="en-US" dirty="0"/>
              <a:t>D u64        Inactive 		393140</a:t>
            </a:r>
          </a:p>
          <a:p>
            <a:pPr marL="0" indent="0">
              <a:buNone/>
            </a:pPr>
            <a:r>
              <a:rPr lang="en-US" dirty="0"/>
              <a:t>D u64        Active(anon)		125324</a:t>
            </a:r>
          </a:p>
          <a:p>
            <a:pPr marL="0" indent="0">
              <a:buNone/>
            </a:pPr>
            <a:r>
              <a:rPr lang="en-US" dirty="0"/>
              <a:t>D u64        Inactive(anon)		284684</a:t>
            </a:r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4" name="Rectangle 3"/>
          <p:cNvSpPr/>
          <p:nvPr/>
        </p:nvSpPr>
        <p:spPr>
          <a:xfrm>
            <a:off x="730161" y="1397727"/>
            <a:ext cx="7042239" cy="36575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34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 flipH="1">
            <a:off x="5596956" y="3448050"/>
            <a:ext cx="276797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i="1" dirty="0">
                <a:solidFill>
                  <a:srgbClr val="FF0000"/>
                </a:solidFill>
              </a:rPr>
              <a:t>Set is “consistent”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i="1" dirty="0">
                <a:solidFill>
                  <a:srgbClr val="FF0000"/>
                </a:solidFill>
              </a:rPr>
              <a:t>Values are being collected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85C0D93-7F79-42FD-97BE-86E61E73AFD1}"/>
              </a:ext>
            </a:extLst>
          </p:cNvPr>
          <p:cNvSpPr/>
          <p:nvPr/>
        </p:nvSpPr>
        <p:spPr>
          <a:xfrm>
            <a:off x="2190750" y="2121329"/>
            <a:ext cx="876300" cy="34564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0198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991" y="214363"/>
            <a:ext cx="9932066" cy="1326515"/>
          </a:xfrm>
        </p:spPr>
        <p:txBody>
          <a:bodyPr/>
          <a:lstStyle/>
          <a:p>
            <a:r>
              <a:rPr lang="en-US" sz="4000" dirty="0">
                <a:solidFill>
                  <a:srgbClr val="0070C0"/>
                </a:solidFill>
                <a:latin typeface="+mn-lt"/>
              </a:rPr>
              <a:t>Check Source (/proc/meminfo) For Reference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991" y="1578457"/>
            <a:ext cx="10515600" cy="4671359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2900" b="1" dirty="0">
                <a:latin typeface="Lucida Console" panose="020B0609040504020204" pitchFamily="49" charset="0"/>
                <a:cs typeface="Calibri" panose="020F0502020204030204" pitchFamily="34" charset="0"/>
              </a:rPr>
              <a:t>$cat /proc/meminfo</a:t>
            </a:r>
          </a:p>
          <a:p>
            <a:pPr marL="0" indent="0">
              <a:buNone/>
            </a:pPr>
            <a:r>
              <a:rPr lang="en-US" sz="3100" dirty="0"/>
              <a:t>MemTotal:	131899768 kB</a:t>
            </a:r>
          </a:p>
          <a:p>
            <a:pPr marL="0" indent="0">
              <a:buNone/>
            </a:pPr>
            <a:r>
              <a:rPr lang="en-US" sz="3100" dirty="0"/>
              <a:t>MemFree:	129828892 kB</a:t>
            </a:r>
          </a:p>
          <a:p>
            <a:pPr marL="0" indent="0">
              <a:buNone/>
            </a:pPr>
            <a:r>
              <a:rPr lang="en-US" sz="3100" dirty="0"/>
              <a:t>MemAvailable:	129350280 kB</a:t>
            </a:r>
          </a:p>
          <a:p>
            <a:pPr marL="0" indent="0">
              <a:buNone/>
            </a:pPr>
            <a:r>
              <a:rPr lang="en-US" sz="3100" dirty="0"/>
              <a:t>Buffers:		20076 kB</a:t>
            </a:r>
          </a:p>
          <a:p>
            <a:pPr marL="0" indent="0">
              <a:buNone/>
            </a:pPr>
            <a:r>
              <a:rPr lang="en-US" sz="3100" dirty="0"/>
              <a:t>Cached:		458076 kB</a:t>
            </a:r>
          </a:p>
          <a:p>
            <a:pPr marL="0" indent="0">
              <a:buNone/>
            </a:pPr>
            <a:r>
              <a:rPr lang="en-US" sz="3100" dirty="0"/>
              <a:t>SwapCached:	0 kB</a:t>
            </a:r>
          </a:p>
          <a:p>
            <a:pPr marL="0" indent="0">
              <a:buNone/>
            </a:pPr>
            <a:r>
              <a:rPr lang="en-US" sz="3100" dirty="0"/>
              <a:t>Active:		</a:t>
            </a:r>
            <a:r>
              <a:rPr lang="en-US" sz="3200" dirty="0"/>
              <a:t>184380</a:t>
            </a:r>
            <a:r>
              <a:rPr lang="en-US" sz="3100" dirty="0"/>
              <a:t> kB</a:t>
            </a:r>
          </a:p>
          <a:p>
            <a:pPr marL="0" indent="0">
              <a:buNone/>
            </a:pPr>
            <a:r>
              <a:rPr lang="en-US" sz="3100" dirty="0"/>
              <a:t>Inactive:		393064 kB</a:t>
            </a:r>
          </a:p>
          <a:p>
            <a:pPr marL="0" indent="0">
              <a:buNone/>
            </a:pPr>
            <a:r>
              <a:rPr lang="en-US" sz="3100" dirty="0"/>
              <a:t>Active(anon):	</a:t>
            </a:r>
            <a:r>
              <a:rPr lang="en-US" sz="3200" dirty="0"/>
              <a:t>125324</a:t>
            </a:r>
            <a:r>
              <a:rPr lang="en-US" sz="3100" dirty="0"/>
              <a:t> kB</a:t>
            </a:r>
          </a:p>
          <a:p>
            <a:pPr marL="0" indent="0">
              <a:buNone/>
            </a:pPr>
            <a:r>
              <a:rPr lang="en-US" sz="3100" dirty="0"/>
              <a:t>Inactive(anon):	284680 kB</a:t>
            </a:r>
          </a:p>
          <a:p>
            <a:pPr marL="0" indent="0">
              <a:buNone/>
            </a:pPr>
            <a:r>
              <a:rPr lang="en-US" sz="3100" dirty="0"/>
              <a:t>Active(file):	59128 kB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04489" y="1502228"/>
            <a:ext cx="2857168" cy="3825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35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89FD7EA-404B-2141-8A6E-139EB9E4F274}"/>
              </a:ext>
            </a:extLst>
          </p:cNvPr>
          <p:cNvSpPr/>
          <p:nvPr/>
        </p:nvSpPr>
        <p:spPr>
          <a:xfrm>
            <a:off x="604489" y="4175124"/>
            <a:ext cx="3092300" cy="38735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27710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B5E99E-2944-456F-82A0-82AE9182B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36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311AF85-4AE8-42AB-8B16-00A322723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7356" y="437652"/>
            <a:ext cx="8052435" cy="949325"/>
          </a:xfrm>
        </p:spPr>
        <p:txBody>
          <a:bodyPr>
            <a:normAutofit fontScale="90000"/>
          </a:bodyPr>
          <a:lstStyle/>
          <a:p>
            <a:r>
              <a:rPr lang="en-US" sz="3600" b="1" dirty="0">
                <a:solidFill>
                  <a:schemeClr val="tx1"/>
                </a:solidFill>
                <a:latin typeface="+mn-lt"/>
              </a:rPr>
              <a:t>EXAMPLE: </a:t>
            </a:r>
            <a:r>
              <a:rPr lang="en-US" sz="3600" dirty="0">
                <a:solidFill>
                  <a:schemeClr val="tx1"/>
                </a:solidFill>
                <a:latin typeface="+mn-lt"/>
              </a:rPr>
              <a:t>“meminfo” Sampler Plugin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413173D-1CC0-47B4-953F-DDDE7D42C656}"/>
              </a:ext>
            </a:extLst>
          </p:cNvPr>
          <p:cNvSpPr/>
          <p:nvPr/>
        </p:nvSpPr>
        <p:spPr>
          <a:xfrm>
            <a:off x="1988975" y="2623691"/>
            <a:ext cx="8214049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bg2">
                    <a:lumMod val="25000"/>
                  </a:schemeClr>
                </a:solidFill>
                <a:latin typeface="Garamond" charset="0"/>
              </a:rPr>
              <a:t>Please see </a:t>
            </a:r>
            <a:r>
              <a:rPr lang="en-US" sz="3200" dirty="0" err="1">
                <a:solidFill>
                  <a:srgbClr val="00ACD9"/>
                </a:solidFill>
                <a:latin typeface="Garamond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Meminfo</a:t>
            </a:r>
            <a:r>
              <a:rPr lang="en-US" sz="3200" dirty="0">
                <a:solidFill>
                  <a:srgbClr val="00ACD9"/>
                </a:solidFill>
                <a:latin typeface="Garamond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Sampler Daemon</a:t>
            </a:r>
            <a:r>
              <a:rPr lang="en-US" sz="3200" dirty="0">
                <a:solidFill>
                  <a:srgbClr val="00ACD9"/>
                </a:solidFill>
                <a:latin typeface="Garamond" charset="0"/>
              </a:rPr>
              <a:t> </a:t>
            </a:r>
            <a:r>
              <a:rPr lang="en-US" sz="3200" dirty="0">
                <a:solidFill>
                  <a:schemeClr val="bg2">
                    <a:lumMod val="25000"/>
                  </a:schemeClr>
                </a:solidFill>
                <a:latin typeface="Garamond" charset="0"/>
              </a:rPr>
              <a:t>to view a live example of Exercise 1 (slides 32-35).</a:t>
            </a:r>
          </a:p>
        </p:txBody>
      </p:sp>
    </p:spTree>
    <p:extLst>
      <p:ext uri="{BB962C8B-B14F-4D97-AF65-F5344CB8AC3E}">
        <p14:creationId xmlns:p14="http://schemas.microsoft.com/office/powerpoint/2010/main" val="426876782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4464" y="147838"/>
            <a:ext cx="10515600" cy="903605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0070C0"/>
                </a:solidFill>
                <a:latin typeface="+mn-lt"/>
              </a:rPr>
              <a:t>Change The Sampling Interval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3987" y="1210001"/>
            <a:ext cx="10799064" cy="4854068"/>
          </a:xfrm>
        </p:spPr>
        <p:txBody>
          <a:bodyPr>
            <a:normAutofit/>
          </a:bodyPr>
          <a:lstStyle/>
          <a:p>
            <a:pPr marL="12700" indent="219075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Using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ldmsd_controller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, stop the plugin:</a:t>
            </a:r>
          </a:p>
          <a:p>
            <a:pPr marL="0" indent="0">
              <a:buNone/>
            </a:pPr>
            <a:r>
              <a:rPr lang="en-US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sock:localhost:10001&gt; stop name=meminfo</a:t>
            </a:r>
            <a:r>
              <a:rPr lang="en-US" sz="2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Note: Querying with ldms_ls will show that the sampler is not updating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Note: We are still using the same sampler daemon from earlier. It should not be killed yet.</a:t>
            </a:r>
          </a:p>
          <a:p>
            <a:pPr marL="12700" lvl="1" indent="219075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prstClr val="black"/>
                </a:solidFill>
                <a:latin typeface="Calibri" charset="0"/>
                <a:ea typeface="Calibri" charset="0"/>
                <a:cs typeface="Calibri" charset="0"/>
              </a:rPr>
              <a:t>Restart the plugin with a different (5 sec) interval:</a:t>
            </a:r>
          </a:p>
          <a:p>
            <a:pPr marL="0" lvl="1" indent="0">
              <a:spcBef>
                <a:spcPts val="1000"/>
              </a:spcBef>
              <a:buNone/>
            </a:pP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sock:localhost:10001&gt; start name=meminfo interval=5000000 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Lucida Console" panose="020B0609040504020204" pitchFamily="49" charset="0"/>
              </a:rPr>
              <a:t>offset=0</a:t>
            </a:r>
          </a:p>
          <a:p>
            <a:pPr marL="0" lvl="1" indent="0">
              <a:spcBef>
                <a:spcPts val="1000"/>
              </a:spcBef>
              <a:buNone/>
            </a:pPr>
            <a:r>
              <a:rPr lang="en-US" sz="2000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Note: Querying with ldms_ls will show that the metric set is now updating only every five seconds</a:t>
            </a:r>
          </a:p>
          <a:p>
            <a:pPr marL="0" lvl="1" indent="0">
              <a:spcBef>
                <a:spcPts val="1000"/>
              </a:spcBef>
              <a:buNone/>
            </a:pPr>
            <a:endParaRPr lang="en-US" dirty="0">
              <a:solidFill>
                <a:prstClr val="black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lvl="1" indent="0">
              <a:spcBef>
                <a:spcPts val="1000"/>
              </a:spcBef>
              <a:buNone/>
            </a:pPr>
            <a:r>
              <a:rPr lang="en-US" sz="2000" dirty="0">
                <a:solidFill>
                  <a:prstClr val="black"/>
                </a:solidFill>
                <a:latin typeface="Calibri" charset="0"/>
                <a:ea typeface="Calibri" charset="0"/>
                <a:cs typeface="Calibri" charset="0"/>
              </a:rPr>
              <a:t>(More on dynamic configuration and resilience in Exercise 3)</a:t>
            </a:r>
            <a:endParaRPr lang="en-US" sz="2000" dirty="0">
              <a:solidFill>
                <a:srgbClr val="00B0F0"/>
              </a:solidFill>
              <a:latin typeface="Lucida Console" panose="020B0609040504020204" pitchFamily="49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90551" y="1685109"/>
            <a:ext cx="6149883" cy="41801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90549" y="3353345"/>
            <a:ext cx="9311097" cy="33948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0266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35FD2B-5BEB-4B8F-B59B-AD820B6B6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38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4DFF3535-D43E-4804-B8B4-D6FAB39288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0395" y="928398"/>
            <a:ext cx="7891210" cy="893730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chemeClr val="tx1"/>
                </a:solidFill>
                <a:latin typeface="+mn-lt"/>
              </a:rPr>
              <a:t>EXAMPLE: </a:t>
            </a:r>
            <a:r>
              <a:rPr lang="en-US" sz="3600" dirty="0">
                <a:solidFill>
                  <a:schemeClr val="tx1"/>
                </a:solidFill>
                <a:latin typeface="+mn-lt"/>
              </a:rPr>
              <a:t>Change Sample Interval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5CCF210-0257-4645-8A16-D01583D03EFE}"/>
              </a:ext>
            </a:extLst>
          </p:cNvPr>
          <p:cNvSpPr/>
          <p:nvPr/>
        </p:nvSpPr>
        <p:spPr>
          <a:xfrm>
            <a:off x="1482012" y="2890391"/>
            <a:ext cx="922797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bg2">
                    <a:lumMod val="25000"/>
                  </a:schemeClr>
                </a:solidFill>
                <a:latin typeface="Garamond" charset="0"/>
              </a:rPr>
              <a:t>Please see </a:t>
            </a:r>
            <a:r>
              <a:rPr lang="en-US" sz="3200" dirty="0">
                <a:solidFill>
                  <a:srgbClr val="00ACD9"/>
                </a:solidFill>
                <a:latin typeface="Garamond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Change Sample Interval for </a:t>
            </a:r>
            <a:r>
              <a:rPr lang="en-US" sz="3200" dirty="0" err="1">
                <a:solidFill>
                  <a:srgbClr val="00ACD9"/>
                </a:solidFill>
                <a:latin typeface="Garamond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Meminfo</a:t>
            </a:r>
            <a:r>
              <a:rPr lang="en-US" sz="3200" dirty="0">
                <a:solidFill>
                  <a:srgbClr val="00ACD9"/>
                </a:solidFill>
                <a:latin typeface="Garamond" charset="0"/>
              </a:rPr>
              <a:t> </a:t>
            </a:r>
            <a:r>
              <a:rPr lang="en-US" sz="3200" dirty="0">
                <a:solidFill>
                  <a:schemeClr val="bg2">
                    <a:lumMod val="25000"/>
                  </a:schemeClr>
                </a:solidFill>
                <a:latin typeface="Garamond" charset="0"/>
              </a:rPr>
              <a:t>to view a live example of Exercise 1 (slide 37).</a:t>
            </a:r>
          </a:p>
        </p:txBody>
      </p:sp>
    </p:spTree>
    <p:extLst>
      <p:ext uri="{BB962C8B-B14F-4D97-AF65-F5344CB8AC3E}">
        <p14:creationId xmlns:p14="http://schemas.microsoft.com/office/powerpoint/2010/main" val="59908750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899" y="1253331"/>
            <a:ext cx="10515600" cy="4351338"/>
          </a:xfrm>
        </p:spPr>
        <p:txBody>
          <a:bodyPr/>
          <a:lstStyle/>
          <a:p>
            <a:pPr marL="12700" indent="168275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Kill all of your ldmsd in preparation for the next section</a:t>
            </a:r>
          </a:p>
          <a:p>
            <a:pPr marL="12700" indent="0">
              <a:buNone/>
            </a:pPr>
            <a:r>
              <a:rPr lang="en-US" dirty="0">
                <a:solidFill>
                  <a:schemeClr val="tx1"/>
                </a:solidFill>
                <a:latin typeface="Lucida Console" panose="020B0609040504020204" pitchFamily="49" charset="0"/>
              </a:rPr>
              <a:t>$</a:t>
            </a:r>
            <a:r>
              <a:rPr lang="en-US" dirty="0" err="1">
                <a:solidFill>
                  <a:schemeClr val="tx1"/>
                </a:solidFill>
                <a:latin typeface="Lucida Console" panose="020B0609040504020204" pitchFamily="49" charset="0"/>
              </a:rPr>
              <a:t>killall</a:t>
            </a:r>
            <a:r>
              <a:rPr lang="en-US" dirty="0">
                <a:solidFill>
                  <a:schemeClr val="tx1"/>
                </a:solidFill>
                <a:latin typeface="Lucida Console" panose="020B0609040504020204" pitchFamily="49" charset="0"/>
              </a:rPr>
              <a:t> ldmsd</a:t>
            </a:r>
          </a:p>
          <a:p>
            <a:pPr marL="12700" indent="168275">
              <a:spcBef>
                <a:spcPts val="220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Kill a particular ldmsd</a:t>
            </a:r>
          </a:p>
          <a:p>
            <a:pPr marL="1270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tx1"/>
                </a:solidFill>
                <a:latin typeface="Lucida Console" panose="020B0609040504020204" pitchFamily="49" charset="0"/>
              </a:rPr>
              <a:t>$</a:t>
            </a:r>
            <a:r>
              <a:rPr lang="en-US" sz="18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ps</a:t>
            </a:r>
            <a:r>
              <a:rPr lang="en-US" sz="180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auxw</a:t>
            </a:r>
            <a:r>
              <a:rPr lang="en-US" sz="1800" dirty="0">
                <a:solidFill>
                  <a:schemeClr val="tx1"/>
                </a:solidFill>
                <a:latin typeface="Lucida Console" panose="020B0609040504020204" pitchFamily="49" charset="0"/>
              </a:rPr>
              <a:t> | grep ldmsd | grep –v grep</a:t>
            </a:r>
          </a:p>
          <a:p>
            <a:pPr marL="1270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de-DE" sz="18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ovis_pu</a:t>
            </a:r>
            <a:r>
              <a:rPr lang="de-DE" sz="1800" dirty="0">
                <a:solidFill>
                  <a:schemeClr val="tx1"/>
                </a:solidFill>
                <a:latin typeface="Lucida Console" panose="020B0609040504020204" pitchFamily="49" charset="0"/>
              </a:rPr>
              <a:t>+  3582  0.0  0.1 401604  2204 ?        </a:t>
            </a:r>
            <a:r>
              <a:rPr lang="de-DE" sz="18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Ssl</a:t>
            </a:r>
            <a:r>
              <a:rPr lang="de-DE" sz="1800" dirty="0">
                <a:solidFill>
                  <a:schemeClr val="tx1"/>
                </a:solidFill>
                <a:latin typeface="Lucida Console" panose="020B0609040504020204" pitchFamily="49" charset="0"/>
              </a:rPr>
              <a:t>  12:51   0:00 </a:t>
            </a:r>
            <a:r>
              <a:rPr lang="de-DE" sz="1800" b="1" dirty="0">
                <a:solidFill>
                  <a:schemeClr val="tx1"/>
                </a:solidFill>
                <a:latin typeface="Lucida Console" panose="020B0609040504020204" pitchFamily="49" charset="0"/>
              </a:rPr>
              <a:t>ldmsd</a:t>
            </a:r>
            <a:r>
              <a:rPr lang="de-DE" sz="1800" dirty="0">
                <a:solidFill>
                  <a:schemeClr val="tx1"/>
                </a:solidFill>
                <a:latin typeface="Lucida Console" panose="020B0609040504020204" pitchFamily="49" charset="0"/>
              </a:rPr>
              <a:t> -x sock:10001 -S </a:t>
            </a:r>
            <a:r>
              <a:rPr lang="de-DE" sz="18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samplerd.sock</a:t>
            </a:r>
            <a:endParaRPr lang="en-US" sz="1800" dirty="0">
              <a:solidFill>
                <a:schemeClr val="tx1"/>
              </a:solidFill>
              <a:latin typeface="Lucida Console" panose="020B0609040504020204" pitchFamily="49" charset="0"/>
            </a:endParaRPr>
          </a:p>
          <a:p>
            <a:pPr marL="1270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tx1"/>
                </a:solidFill>
                <a:latin typeface="Lucida Console" panose="020B0609040504020204" pitchFamily="49" charset="0"/>
              </a:rPr>
              <a:t>$kill 3582</a:t>
            </a:r>
          </a:p>
          <a:p>
            <a:pPr marL="12700" indent="168275">
              <a:spcBef>
                <a:spcPts val="220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Check to make sure it is dead</a:t>
            </a:r>
          </a:p>
          <a:p>
            <a:pPr marL="1270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tx1"/>
                </a:solidFill>
                <a:latin typeface="Lucida Console" panose="020B0609040504020204" pitchFamily="49" charset="0"/>
              </a:rPr>
              <a:t>$</a:t>
            </a:r>
            <a:r>
              <a:rPr lang="en-US" dirty="0" err="1">
                <a:solidFill>
                  <a:schemeClr val="tx1"/>
                </a:solidFill>
                <a:latin typeface="Lucida Console" panose="020B0609040504020204" pitchFamily="49" charset="0"/>
              </a:rPr>
              <a:t>ps</a:t>
            </a:r>
            <a:r>
              <a:rPr lang="en-US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Lucida Console" panose="020B0609040504020204" pitchFamily="49" charset="0"/>
              </a:rPr>
              <a:t>auxw</a:t>
            </a:r>
            <a:r>
              <a:rPr lang="en-US" dirty="0">
                <a:solidFill>
                  <a:schemeClr val="tx1"/>
                </a:solidFill>
                <a:latin typeface="Lucida Console" panose="020B0609040504020204" pitchFamily="49" charset="0"/>
              </a:rPr>
              <a:t> | grep ldmsd | grep –v grep</a:t>
            </a:r>
          </a:p>
        </p:txBody>
      </p:sp>
      <p:sp>
        <p:nvSpPr>
          <p:cNvPr id="4" name="Rectangle 3"/>
          <p:cNvSpPr/>
          <p:nvPr/>
        </p:nvSpPr>
        <p:spPr>
          <a:xfrm>
            <a:off x="655866" y="1690912"/>
            <a:ext cx="2440031" cy="36127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55867" y="2675132"/>
            <a:ext cx="5287734" cy="3815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55868" y="3630658"/>
            <a:ext cx="1734636" cy="38100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39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5E2A49E-5E90-444D-BD0B-C74065CB8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899" y="150490"/>
            <a:ext cx="10515600" cy="89373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0070C0"/>
                </a:solidFill>
                <a:latin typeface="+mn-lt"/>
              </a:rPr>
              <a:t>Kill Currently Running Daemons</a:t>
            </a:r>
            <a:endParaRPr lang="en-US" sz="3200" dirty="0">
              <a:solidFill>
                <a:srgbClr val="0070C0"/>
              </a:solidFill>
              <a:latin typeface="+mn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AA7E9A2-F853-454D-8BE5-07E31A987046}"/>
              </a:ext>
            </a:extLst>
          </p:cNvPr>
          <p:cNvSpPr/>
          <p:nvPr/>
        </p:nvSpPr>
        <p:spPr>
          <a:xfrm>
            <a:off x="651513" y="4592955"/>
            <a:ext cx="5644784" cy="38100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7477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9624" y="169975"/>
            <a:ext cx="5015595" cy="867204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0070C0"/>
                </a:solidFill>
                <a:latin typeface="+mn-lt"/>
              </a:rPr>
              <a:t>LDMS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9295" y="1271581"/>
            <a:ext cx="10515600" cy="5458264"/>
          </a:xfrm>
        </p:spPr>
        <p:txBody>
          <a:bodyPr>
            <a:norm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What is the Lightweight Distributed Metric Service (LDMS)?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Daemon based data collection</a:t>
            </a:r>
          </a:p>
          <a:p>
            <a:pPr lvl="2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Plugin architecture</a:t>
            </a:r>
          </a:p>
          <a:p>
            <a:pPr lvl="2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Sample and transport numeric data</a:t>
            </a:r>
          </a:p>
          <a:p>
            <a:pPr lvl="2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Transmit information published to publish/subscribe API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Transport and aggregate data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Store data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Typical use cases for information “stored” by LDMS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Identify application execution behaviors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Identify applications memory (and other resource) utilization behaviors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Identify network congestion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Determine over-provisioned resources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Identify heavy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Lustre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users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49695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970" y="156845"/>
            <a:ext cx="9658351" cy="1129792"/>
          </a:xfrm>
        </p:spPr>
        <p:txBody>
          <a:bodyPr>
            <a:noAutofit/>
          </a:bodyPr>
          <a:lstStyle/>
          <a:p>
            <a:r>
              <a:rPr lang="en-US" sz="4000" dirty="0">
                <a:solidFill>
                  <a:srgbClr val="0070C0"/>
                </a:solidFill>
                <a:latin typeface="+mn-lt"/>
              </a:rPr>
              <a:t>Start a ldmsd and Configure a Sampler Plugin Using a Configuration File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8999" y="1500096"/>
            <a:ext cx="9589408" cy="2256723"/>
          </a:xfrm>
        </p:spPr>
        <p:txBody>
          <a:bodyPr>
            <a:normAutofit/>
          </a:bodyPr>
          <a:lstStyle/>
          <a:p>
            <a:pPr marL="12700" indent="219075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Syntax is identical to that used for manual configuration</a:t>
            </a:r>
          </a:p>
          <a:p>
            <a:pPr marL="12700" indent="219075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Examine the sample configuration file for the meminfo example: 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  <a:latin typeface="Lucida Console" panose="020B0609040504020204" pitchFamily="49" charset="0"/>
              </a:rPr>
              <a:t>$cat ~/ldmscon2021/basic/…/conf/E1/</a:t>
            </a:r>
            <a:r>
              <a:rPr lang="en-US" sz="18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simple_sampler.conf</a:t>
            </a:r>
            <a:endParaRPr lang="en-US" sz="1800" dirty="0">
              <a:solidFill>
                <a:schemeClr val="tx1"/>
              </a:solidFill>
              <a:latin typeface="Lucida Console" panose="020B0609040504020204" pitchFamily="49" charset="0"/>
            </a:endParaRPr>
          </a:p>
          <a:p>
            <a:pPr marL="231775" indent="-219075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Alternatively create this file with the content shown below and filling in appropriate information for &lt;&gt;:</a:t>
            </a:r>
            <a:endParaRPr lang="en-US" dirty="0">
              <a:solidFill>
                <a:schemeClr val="accent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688999" y="2382572"/>
            <a:ext cx="8777218" cy="38576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708165" y="5570193"/>
            <a:ext cx="9650681" cy="103196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40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ABE401-0E31-4119-9F50-1A5C087A6F5D}"/>
              </a:ext>
            </a:extLst>
          </p:cNvPr>
          <p:cNvSpPr txBox="1"/>
          <p:nvPr/>
        </p:nvSpPr>
        <p:spPr>
          <a:xfrm>
            <a:off x="690970" y="3404447"/>
            <a:ext cx="9994041" cy="13111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Lucida Console" panose="020B0609040504020204" pitchFamily="49" charset="0"/>
              </a:rPr>
              <a:t>load name=</a:t>
            </a:r>
            <a:r>
              <a:rPr lang="en-US" dirty="0" err="1">
                <a:latin typeface="Lucida Console" panose="020B0609040504020204" pitchFamily="49" charset="0"/>
              </a:rPr>
              <a:t>meminfo</a:t>
            </a:r>
            <a:endParaRPr lang="en-US" dirty="0">
              <a:latin typeface="Lucida Console" panose="020B0609040504020204" pitchFamily="49" charset="0"/>
            </a:endParaRPr>
          </a:p>
          <a:p>
            <a:pPr>
              <a:lnSpc>
                <a:spcPct val="120000"/>
              </a:lnSpc>
            </a:pPr>
            <a:r>
              <a:rPr lang="en-US" dirty="0">
                <a:latin typeface="Lucida Console" panose="020B0609040504020204" pitchFamily="49" charset="0"/>
              </a:rPr>
              <a:t>config name=</a:t>
            </a:r>
            <a:r>
              <a:rPr lang="en-US" dirty="0" err="1">
                <a:latin typeface="Lucida Console" panose="020B0609040504020204" pitchFamily="49" charset="0"/>
              </a:rPr>
              <a:t>meminfo</a:t>
            </a:r>
            <a:r>
              <a:rPr lang="en-US" dirty="0">
                <a:latin typeface="Lucida Console" panose="020B0609040504020204" pitchFamily="49" charset="0"/>
              </a:rPr>
              <a:t> producer=&lt;$HOSTNAME&gt; instance=&lt;$HOSTNAME&gt;/</a:t>
            </a:r>
            <a:r>
              <a:rPr lang="en-US" dirty="0" err="1">
                <a:latin typeface="Lucida Console" panose="020B0609040504020204" pitchFamily="49" charset="0"/>
              </a:rPr>
              <a:t>meminfo</a:t>
            </a:r>
            <a:r>
              <a:rPr lang="en-US" dirty="0">
                <a:latin typeface="Lucida Console" panose="020B0609040504020204" pitchFamily="49" charset="0"/>
              </a:rPr>
              <a:t> </a:t>
            </a:r>
            <a:r>
              <a:rPr lang="en-US" dirty="0" err="1">
                <a:latin typeface="Lucida Console" panose="020B0609040504020204" pitchFamily="49" charset="0"/>
              </a:rPr>
              <a:t>component_id</a:t>
            </a:r>
            <a:r>
              <a:rPr lang="en-US" dirty="0">
                <a:latin typeface="Lucida Console" panose="020B0609040504020204" pitchFamily="49" charset="0"/>
              </a:rPr>
              <a:t>=&lt;host number&gt;</a:t>
            </a:r>
          </a:p>
          <a:p>
            <a:r>
              <a:rPr lang="en-US" dirty="0">
                <a:latin typeface="Lucida Console" panose="020B0609040504020204" pitchFamily="49" charset="0"/>
              </a:rPr>
              <a:t>start name=meminfo interval=1000000 offset=0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F7B5C0D-C305-4CAB-8137-F4F0004285FC}"/>
              </a:ext>
            </a:extLst>
          </p:cNvPr>
          <p:cNvSpPr txBox="1"/>
          <p:nvPr/>
        </p:nvSpPr>
        <p:spPr>
          <a:xfrm>
            <a:off x="690970" y="4888097"/>
            <a:ext cx="8525004" cy="16803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31775" indent="-231775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Run an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ldmsd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using this configuration file (argument after the –c flag). Modify &lt;user&gt; to your user name.</a:t>
            </a:r>
            <a:endParaRPr lang="en-US" dirty="0"/>
          </a:p>
          <a:p>
            <a:pPr>
              <a:lnSpc>
                <a:spcPct val="120000"/>
              </a:lnSpc>
            </a:pPr>
            <a:r>
              <a:rPr lang="en-US" dirty="0">
                <a:latin typeface="Lucida Console" panose="020B0609040504020204" pitchFamily="49" charset="0"/>
              </a:rPr>
              <a:t>$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ldmsd </a:t>
            </a:r>
            <a:r>
              <a:rPr lang="en-US" dirty="0">
                <a:solidFill>
                  <a:srgbClr val="00B050"/>
                </a:solidFill>
                <a:latin typeface="Lucida Console" panose="020B0609040504020204" pitchFamily="49" charset="0"/>
              </a:rPr>
              <a:t>-x sock:10001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B75F29"/>
                </a:solidFill>
                <a:latin typeface="Lucida Console" panose="020B0609040504020204" pitchFamily="49" charset="0"/>
              </a:rPr>
              <a:t>-l </a:t>
            </a:r>
            <a:r>
              <a:rPr lang="en-US" dirty="0">
                <a:solidFill>
                  <a:srgbClr val="B75F29"/>
                </a:solidFill>
                <a:latin typeface="Lucida Console" panose="020B0609040504020204" pitchFamily="49" charset="0"/>
                <a:cs typeface="Arial" panose="020B0604020202020204" pitchFamily="34" charset="0"/>
              </a:rPr>
              <a:t>/home/</a:t>
            </a:r>
            <a:r>
              <a:rPr lang="en-US" dirty="0">
                <a:solidFill>
                  <a:srgbClr val="FF0000"/>
                </a:solidFill>
                <a:latin typeface="Lucida Console" panose="020B0609040504020204" pitchFamily="49" charset="0"/>
                <a:cs typeface="Arial" panose="020B0604020202020204" pitchFamily="34" charset="0"/>
              </a:rPr>
              <a:t>&lt;user&gt;</a:t>
            </a:r>
            <a:r>
              <a:rPr lang="en-US" dirty="0">
                <a:solidFill>
                  <a:srgbClr val="B75F29"/>
                </a:solidFill>
                <a:latin typeface="Lucida Console" panose="020B0609040504020204" pitchFamily="49" charset="0"/>
                <a:cs typeface="Arial" panose="020B0604020202020204" pitchFamily="34" charset="0"/>
              </a:rPr>
              <a:t>/…/logs/sampler1.log 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7030A0"/>
                </a:solidFill>
                <a:latin typeface="Lucida Console" panose="020B0609040504020204" pitchFamily="49" charset="0"/>
              </a:rPr>
              <a:t>–c /home/</a:t>
            </a:r>
            <a:r>
              <a:rPr lang="en-US" dirty="0">
                <a:solidFill>
                  <a:srgbClr val="FF0000"/>
                </a:solidFill>
                <a:latin typeface="Lucida Console" panose="020B0609040504020204" pitchFamily="49" charset="0"/>
              </a:rPr>
              <a:t>&lt;user&gt;</a:t>
            </a:r>
            <a:r>
              <a:rPr lang="en-US" dirty="0">
                <a:solidFill>
                  <a:srgbClr val="7030A0"/>
                </a:solidFill>
                <a:latin typeface="Lucida Console" panose="020B0609040504020204" pitchFamily="49" charset="0"/>
              </a:rPr>
              <a:t>/…/conf/</a:t>
            </a:r>
            <a:r>
              <a:rPr lang="en-US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simple_sampler.conf</a:t>
            </a:r>
            <a:endParaRPr lang="en-US" dirty="0">
              <a:solidFill>
                <a:srgbClr val="7030A0"/>
              </a:solidFill>
              <a:latin typeface="Lucida Console" panose="020B0609040504020204" pitchFamily="49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553C19B-3318-A44A-95C9-797B44B9364A}"/>
              </a:ext>
            </a:extLst>
          </p:cNvPr>
          <p:cNvSpPr/>
          <p:nvPr/>
        </p:nvSpPr>
        <p:spPr>
          <a:xfrm>
            <a:off x="688999" y="3435946"/>
            <a:ext cx="9669847" cy="1206484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05856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543" y="62988"/>
            <a:ext cx="10515600" cy="1140134"/>
          </a:xfrm>
        </p:spPr>
        <p:txBody>
          <a:bodyPr>
            <a:noAutofit/>
          </a:bodyPr>
          <a:lstStyle/>
          <a:p>
            <a:r>
              <a:rPr lang="en-US" sz="3600" dirty="0">
                <a:solidFill>
                  <a:srgbClr val="0070C0"/>
                </a:solidFill>
                <a:latin typeface="+mn-lt"/>
              </a:rPr>
              <a:t>Query The Metric Values: The “meminfo” Sampler Is Configured And Running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8543" y="1472583"/>
            <a:ext cx="10515600" cy="5181571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3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$ ldms_ls -x sock -p 10001 </a:t>
            </a:r>
            <a:r>
              <a:rPr lang="en-US" sz="32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-l</a:t>
            </a:r>
            <a:r>
              <a:rPr lang="en-US" sz="3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node-1/meminfo</a:t>
            </a:r>
          </a:p>
          <a:p>
            <a:pPr marL="0" indent="0">
              <a:buNone/>
            </a:pPr>
            <a:endParaRPr lang="en-US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sz="2600" dirty="0">
                <a:latin typeface="Calibri" panose="020F0502020204030204" pitchFamily="34" charset="0"/>
                <a:cs typeface="Calibri" panose="020F0502020204030204" pitchFamily="34" charset="0"/>
              </a:rPr>
              <a:t>node-1/meminfo: consistent, last update: Tue Oct 08 17:52:45 2019 -0600 [2058us] </a:t>
            </a:r>
          </a:p>
          <a:p>
            <a:pPr marL="0" indent="0">
              <a:buNone/>
            </a:pPr>
            <a:r>
              <a:rPr lang="en-US" dirty="0"/>
              <a:t>M u64       component_id		62</a:t>
            </a:r>
          </a:p>
          <a:p>
            <a:pPr marL="0" indent="0">
              <a:buNone/>
            </a:pPr>
            <a:r>
              <a:rPr lang="en-US" dirty="0"/>
              <a:t>D u64        </a:t>
            </a:r>
            <a:r>
              <a:rPr lang="en-US" dirty="0" err="1"/>
              <a:t>job_id</a:t>
            </a:r>
            <a:r>
              <a:rPr lang="en-US" dirty="0"/>
              <a:t>		0</a:t>
            </a:r>
          </a:p>
          <a:p>
            <a:pPr marL="0" indent="0">
              <a:buNone/>
            </a:pPr>
            <a:r>
              <a:rPr lang="en-US" dirty="0"/>
              <a:t>D u64        </a:t>
            </a:r>
            <a:r>
              <a:rPr lang="en-US" dirty="0" err="1"/>
              <a:t>app_id</a:t>
            </a:r>
            <a:r>
              <a:rPr lang="en-US" dirty="0"/>
              <a:t>		0</a:t>
            </a:r>
          </a:p>
          <a:p>
            <a:pPr marL="0" indent="0">
              <a:buNone/>
            </a:pPr>
            <a:r>
              <a:rPr lang="en-US" dirty="0"/>
              <a:t>D u64        MemTotal 		131899768</a:t>
            </a:r>
          </a:p>
          <a:p>
            <a:pPr marL="0" indent="0">
              <a:buNone/>
            </a:pPr>
            <a:r>
              <a:rPr lang="en-US" dirty="0"/>
              <a:t>D u64        MemFree		129843340</a:t>
            </a:r>
          </a:p>
          <a:p>
            <a:pPr marL="0" indent="0">
              <a:buNone/>
            </a:pPr>
            <a:r>
              <a:rPr lang="en-US" dirty="0"/>
              <a:t>D u64        MemAvailable		129364708</a:t>
            </a:r>
          </a:p>
          <a:p>
            <a:pPr marL="0" indent="0">
              <a:buNone/>
            </a:pPr>
            <a:r>
              <a:rPr lang="en-US" dirty="0"/>
              <a:t>D u64        Buffers		20076</a:t>
            </a:r>
          </a:p>
          <a:p>
            <a:pPr marL="0" indent="0">
              <a:buNone/>
            </a:pPr>
            <a:r>
              <a:rPr lang="en-US" dirty="0"/>
              <a:t>D u64        Cached		458024</a:t>
            </a:r>
          </a:p>
          <a:p>
            <a:pPr marL="0" indent="0">
              <a:buNone/>
            </a:pPr>
            <a:r>
              <a:rPr lang="en-US" dirty="0"/>
              <a:t>D u64        SwapCached		 0</a:t>
            </a:r>
          </a:p>
          <a:p>
            <a:pPr marL="0" indent="0">
              <a:buNone/>
            </a:pPr>
            <a:r>
              <a:rPr lang="en-US" dirty="0"/>
              <a:t>D u64        Active		184380</a:t>
            </a:r>
          </a:p>
          <a:p>
            <a:pPr marL="0" indent="0">
              <a:buNone/>
            </a:pPr>
            <a:r>
              <a:rPr lang="en-US" dirty="0"/>
              <a:t>D u64        Inactive 		393140</a:t>
            </a:r>
          </a:p>
          <a:p>
            <a:pPr marL="0" indent="0">
              <a:buNone/>
            </a:pPr>
            <a:r>
              <a:rPr lang="en-US" dirty="0"/>
              <a:t>D u64        Active(anon)		125324</a:t>
            </a:r>
          </a:p>
          <a:p>
            <a:pPr marL="0" indent="0">
              <a:buNone/>
            </a:pPr>
            <a:r>
              <a:rPr lang="en-US" dirty="0"/>
              <a:t>D u64        Inactive(anon)		284684</a:t>
            </a:r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4" name="Rectangle 3"/>
          <p:cNvSpPr/>
          <p:nvPr/>
        </p:nvSpPr>
        <p:spPr>
          <a:xfrm>
            <a:off x="648543" y="1387111"/>
            <a:ext cx="6790482" cy="46074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41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 flipH="1">
            <a:off x="7040813" y="3731321"/>
            <a:ext cx="276797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i="1" dirty="0">
                <a:solidFill>
                  <a:srgbClr val="FF0000"/>
                </a:solidFill>
              </a:rPr>
              <a:t>Set is “consistent”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i="1" dirty="0">
                <a:solidFill>
                  <a:srgbClr val="FF0000"/>
                </a:solidFill>
              </a:rPr>
              <a:t>Values are being collected</a:t>
            </a:r>
          </a:p>
        </p:txBody>
      </p:sp>
    </p:spTree>
    <p:extLst>
      <p:ext uri="{BB962C8B-B14F-4D97-AF65-F5344CB8AC3E}">
        <p14:creationId xmlns:p14="http://schemas.microsoft.com/office/powerpoint/2010/main" val="118951726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9968" y="136525"/>
            <a:ext cx="10159482" cy="918067"/>
          </a:xfrm>
        </p:spPr>
        <p:txBody>
          <a:bodyPr>
            <a:normAutofit fontScale="90000"/>
          </a:bodyPr>
          <a:lstStyle/>
          <a:p>
            <a:r>
              <a:rPr lang="en-US" sz="4000" dirty="0">
                <a:solidFill>
                  <a:srgbClr val="0070C0"/>
                </a:solidFill>
                <a:latin typeface="+mn-lt"/>
              </a:rPr>
              <a:t>Multiple Sampler Plugins Running on a Single ldmsd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622818" y="1197428"/>
            <a:ext cx="10515600" cy="4351338"/>
          </a:xfrm>
        </p:spPr>
        <p:txBody>
          <a:bodyPr>
            <a:normAutofit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Edit and uncomment the lines for the vmstat plugin in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simple_sampler.conf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then kill and restart your ldmsd using -c.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Alternatively modify your previously created file with the additional contents: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tx1"/>
                </a:solidFill>
                <a:latin typeface="Lucida Console" charset="0"/>
                <a:ea typeface="Lucida Console" charset="0"/>
                <a:cs typeface="Lucida Console" charset="0"/>
              </a:rPr>
              <a:t>load name=vmstat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tx1"/>
                </a:solidFill>
                <a:latin typeface="Lucida Console" charset="0"/>
                <a:ea typeface="Lucida Console" charset="0"/>
                <a:cs typeface="Lucida Console" charset="0"/>
              </a:rPr>
              <a:t>config name=vmstat producer=</a:t>
            </a:r>
            <a:r>
              <a:rPr lang="en-US" sz="1800" b="1" dirty="0">
                <a:solidFill>
                  <a:schemeClr val="tx1"/>
                </a:solidFill>
                <a:latin typeface="Lucida Console" charset="0"/>
                <a:ea typeface="Lucida Console" charset="0"/>
                <a:cs typeface="Lucida Console" charset="0"/>
              </a:rPr>
              <a:t>&lt;hostname&gt;</a:t>
            </a:r>
            <a:r>
              <a:rPr lang="en-US" sz="1800" dirty="0">
                <a:solidFill>
                  <a:schemeClr val="tx1"/>
                </a:solidFill>
                <a:latin typeface="Lucida Console" charset="0"/>
                <a:ea typeface="Lucida Console" charset="0"/>
                <a:cs typeface="Lucida Console" charset="0"/>
              </a:rPr>
              <a:t> instance=</a:t>
            </a:r>
            <a:r>
              <a:rPr lang="en-US" sz="1800" b="1" dirty="0">
                <a:solidFill>
                  <a:schemeClr val="tx1"/>
                </a:solidFill>
                <a:latin typeface="Lucida Console" charset="0"/>
                <a:ea typeface="Lucida Console" charset="0"/>
                <a:cs typeface="Lucida Console" charset="0"/>
              </a:rPr>
              <a:t>&lt;hostname&gt;</a:t>
            </a:r>
            <a:r>
              <a:rPr lang="en-US" sz="1800" dirty="0">
                <a:solidFill>
                  <a:schemeClr val="tx1"/>
                </a:solidFill>
                <a:latin typeface="Lucida Console" charset="0"/>
                <a:ea typeface="Lucida Console" charset="0"/>
                <a:cs typeface="Lucida Console" charset="0"/>
              </a:rPr>
              <a:t>/vmstat </a:t>
            </a:r>
            <a:r>
              <a:rPr lang="en-US" sz="1800" dirty="0" err="1">
                <a:solidFill>
                  <a:schemeClr val="tx1"/>
                </a:solidFill>
                <a:latin typeface="Lucida Console" charset="0"/>
                <a:ea typeface="Lucida Console" charset="0"/>
                <a:cs typeface="Lucida Console" charset="0"/>
              </a:rPr>
              <a:t>component_id</a:t>
            </a:r>
            <a:r>
              <a:rPr lang="en-US" sz="1800" dirty="0">
                <a:solidFill>
                  <a:schemeClr val="tx1"/>
                </a:solidFill>
                <a:latin typeface="Lucida Console" charset="0"/>
                <a:ea typeface="Lucida Console" charset="0"/>
                <a:cs typeface="Lucida Console" charset="0"/>
              </a:rPr>
              <a:t>=</a:t>
            </a:r>
            <a:r>
              <a:rPr lang="en-US" sz="1800" b="1" dirty="0">
                <a:solidFill>
                  <a:schemeClr val="tx1"/>
                </a:solidFill>
                <a:latin typeface="Lucida Console" charset="0"/>
                <a:ea typeface="Lucida Console" charset="0"/>
                <a:cs typeface="Lucida Console" charset="0"/>
              </a:rPr>
              <a:t>&lt;hostnum&gt;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tx1"/>
                </a:solidFill>
                <a:latin typeface="Lucida Console" charset="0"/>
                <a:ea typeface="Lucida Console" charset="0"/>
                <a:cs typeface="Lucida Console" charset="0"/>
              </a:rPr>
              <a:t>start name=vmstat interval=1000000 offset=0</a:t>
            </a:r>
          </a:p>
          <a:p>
            <a:pPr marL="457200" lvl="1" indent="0">
              <a:buNone/>
            </a:pPr>
            <a:endParaRPr lang="en-US" sz="2000" dirty="0">
              <a:solidFill>
                <a:srgbClr val="FF0000"/>
              </a:solidFill>
              <a:latin typeface="Lucida Console" charset="0"/>
              <a:ea typeface="Lucida Console" charset="0"/>
              <a:cs typeface="Lucida Console" charset="0"/>
            </a:endParaRPr>
          </a:p>
          <a:p>
            <a:pPr marL="231775" indent="-231775">
              <a:buFont typeface="Arial" panose="020B0604020202020204" pitchFamily="34" charset="0"/>
              <a:buChar char="•"/>
            </a:pPr>
            <a:r>
              <a:rPr lang="en-US" dirty="0">
                <a:latin typeface="Calibri" charset="0"/>
                <a:ea typeface="Calibri" charset="0"/>
                <a:cs typeface="Calibri" charset="0"/>
              </a:rPr>
              <a:t>Query the ldmsd using ldms_ls: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  <a:latin typeface="Lucida Console" panose="020B0609040504020204" pitchFamily="49" charset="0"/>
              </a:rPr>
              <a:t>$</a:t>
            </a:r>
            <a:r>
              <a:rPr lang="en-US" sz="1800" dirty="0">
                <a:solidFill>
                  <a:schemeClr val="tx1"/>
                </a:solidFill>
                <a:latin typeface="Lucida Console" panose="020B0609040504020204" pitchFamily="49" charset="0"/>
                <a:ea typeface="Lucida Console" charset="0"/>
                <a:cs typeface="Lucida Console" charset="0"/>
              </a:rPr>
              <a:t>ldms_ls -h localhost -x sock -p 10001</a:t>
            </a:r>
            <a:r>
              <a:rPr lang="en-US" dirty="0">
                <a:solidFill>
                  <a:schemeClr val="tx1"/>
                </a:solidFill>
                <a:latin typeface="Lucida Console" charset="0"/>
                <a:ea typeface="Lucida Console" charset="0"/>
                <a:cs typeface="Lucida Console" charset="0"/>
              </a:rPr>
              <a:t> </a:t>
            </a:r>
          </a:p>
          <a:p>
            <a:pPr marL="0" indent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tx1"/>
                </a:solidFill>
                <a:latin typeface="Lucida Console" charset="0"/>
                <a:ea typeface="Lucida Console" charset="0"/>
                <a:cs typeface="Lucida Console" charset="0"/>
              </a:rPr>
              <a:t>node-1/vmstat</a:t>
            </a:r>
          </a:p>
          <a:p>
            <a:pPr marL="0" indent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tx1"/>
                </a:solidFill>
                <a:latin typeface="Lucida Console" charset="0"/>
                <a:ea typeface="Lucida Console" charset="0"/>
                <a:cs typeface="Lucida Console" charset="0"/>
              </a:rPr>
              <a:t>node-1/meminfo</a:t>
            </a:r>
          </a:p>
        </p:txBody>
      </p:sp>
      <p:sp>
        <p:nvSpPr>
          <p:cNvPr id="5" name="Rectangle 4"/>
          <p:cNvSpPr/>
          <p:nvPr/>
        </p:nvSpPr>
        <p:spPr>
          <a:xfrm>
            <a:off x="569133" y="4204235"/>
            <a:ext cx="5526868" cy="37322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42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4634F5B-7740-7E40-ABD7-87B95110EB6B}"/>
              </a:ext>
            </a:extLst>
          </p:cNvPr>
          <p:cNvSpPr/>
          <p:nvPr/>
        </p:nvSpPr>
        <p:spPr>
          <a:xfrm>
            <a:off x="550454" y="2175181"/>
            <a:ext cx="9646491" cy="1288455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395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8C8765-428A-4538-9DE8-0366A7EBC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43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10F5D04-B673-4EA7-ACEC-6809070488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4894" y="988313"/>
            <a:ext cx="8162212" cy="918067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chemeClr val="tx1"/>
                </a:solidFill>
                <a:latin typeface="+mn-lt"/>
              </a:rPr>
              <a:t>EXAMPLE: </a:t>
            </a:r>
            <a:r>
              <a:rPr lang="en-US" sz="3600" dirty="0">
                <a:solidFill>
                  <a:schemeClr val="tx1"/>
                </a:solidFill>
                <a:latin typeface="+mn-lt"/>
              </a:rPr>
              <a:t>Multiple Sampler Plugins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FBFBDD0-8592-4B3F-A5E6-3A926E2E95F3}"/>
              </a:ext>
            </a:extLst>
          </p:cNvPr>
          <p:cNvSpPr/>
          <p:nvPr/>
        </p:nvSpPr>
        <p:spPr>
          <a:xfrm>
            <a:off x="1514669" y="2890391"/>
            <a:ext cx="9162662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bg2">
                    <a:lumMod val="25000"/>
                  </a:schemeClr>
                </a:solidFill>
                <a:latin typeface="Garamond" charset="0"/>
              </a:rPr>
              <a:t>Please see </a:t>
            </a:r>
            <a:r>
              <a:rPr lang="en-US" sz="3200" dirty="0">
                <a:solidFill>
                  <a:srgbClr val="00ACD9"/>
                </a:solidFill>
                <a:latin typeface="Garamond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Multiple Plugin Sampler Daemon</a:t>
            </a:r>
            <a:r>
              <a:rPr lang="en-US" sz="3200" dirty="0">
                <a:solidFill>
                  <a:srgbClr val="00ACD9"/>
                </a:solidFill>
                <a:latin typeface="Garamond" charset="0"/>
              </a:rPr>
              <a:t> </a:t>
            </a:r>
            <a:r>
              <a:rPr lang="en-US" sz="3200" dirty="0">
                <a:solidFill>
                  <a:schemeClr val="bg2">
                    <a:lumMod val="25000"/>
                  </a:schemeClr>
                </a:solidFill>
                <a:latin typeface="Garamond" charset="0"/>
              </a:rPr>
              <a:t>to view a live example of Exercise 1 (slides 39-42).</a:t>
            </a:r>
          </a:p>
        </p:txBody>
      </p:sp>
    </p:spTree>
    <p:extLst>
      <p:ext uri="{BB962C8B-B14F-4D97-AF65-F5344CB8AC3E}">
        <p14:creationId xmlns:p14="http://schemas.microsoft.com/office/powerpoint/2010/main" val="3473390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780"/>
    </mc:Choice>
    <mc:Fallback xmlns="">
      <p:transition spd="slow" advTm="21780"/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6750" y="200659"/>
            <a:ext cx="10264140" cy="960755"/>
          </a:xfrm>
        </p:spPr>
        <p:txBody>
          <a:bodyPr/>
          <a:lstStyle/>
          <a:p>
            <a:r>
              <a:rPr lang="en-US" sz="4000" dirty="0">
                <a:solidFill>
                  <a:srgbClr val="0070C0"/>
                </a:solidFill>
                <a:latin typeface="+mn-lt"/>
              </a:rPr>
              <a:t>Configuration Methods 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2762" y="1253331"/>
            <a:ext cx="10515600" cy="4351338"/>
          </a:xfrm>
        </p:spPr>
        <p:txBody>
          <a:bodyPr/>
          <a:lstStyle/>
          <a:p>
            <a:pPr marL="231775" indent="-231775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Dynamic/manual configuration using ldmsd_controller</a:t>
            </a:r>
            <a:endParaRPr lang="en-US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78343" lvl="1" indent="-28575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ldmsd_controller is a Python script that can connect to a ldmsd via a configured network socket (supports command completion)</a:t>
            </a:r>
          </a:p>
          <a:p>
            <a:pPr marL="231775" indent="-231775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Static configuration via configuration file</a:t>
            </a:r>
          </a:p>
          <a:p>
            <a:pPr marL="578343" lvl="1" indent="-28575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Configuration file – loaded at ldmsd run time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83460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675227"/>
            <a:ext cx="10515600" cy="753773"/>
          </a:xfrm>
        </p:spPr>
        <p:txBody>
          <a:bodyPr>
            <a:normAutofit fontScale="90000"/>
          </a:bodyPr>
          <a:lstStyle/>
          <a:p>
            <a:r>
              <a:rPr lang="en-US" sz="4800" b="1" dirty="0"/>
              <a:t>Exercise 2:</a:t>
            </a:r>
            <a:r>
              <a:rPr lang="en-US" sz="4800" dirty="0"/>
              <a:t> Configure LDMS Aggregators</a:t>
            </a:r>
          </a:p>
        </p:txBody>
      </p:sp>
      <p:pic>
        <p:nvPicPr>
          <p:cNvPr id="6" name="Picture 8" descr="SNL_color_stack.pn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1078309" y="207963"/>
            <a:ext cx="936625" cy="411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88769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3132" y="169999"/>
            <a:ext cx="8229600" cy="9961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0070C0"/>
                </a:solidFill>
                <a:latin typeface="+mn-lt"/>
              </a:rPr>
              <a:t>LDMS Plugin Architecture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1637191" y="1745627"/>
            <a:ext cx="8909124" cy="3946998"/>
            <a:chOff x="113191" y="1745627"/>
            <a:chExt cx="8909124" cy="3946998"/>
          </a:xfrm>
        </p:grpSpPr>
        <p:sp>
          <p:nvSpPr>
            <p:cNvPr id="35" name="Shape 315"/>
            <p:cNvSpPr/>
            <p:nvPr/>
          </p:nvSpPr>
          <p:spPr>
            <a:xfrm rot="10800000">
              <a:off x="7497550" y="2317315"/>
              <a:ext cx="631626" cy="586652"/>
            </a:xfrm>
            <a:prstGeom prst="leftArrow">
              <a:avLst>
                <a:gd name="adj1" fmla="val 50000"/>
                <a:gd name="adj2" fmla="val 50000"/>
              </a:avLst>
            </a:prstGeom>
            <a:noFill/>
            <a:ln>
              <a:solidFill>
                <a:srgbClr val="4A7EBB"/>
              </a:solidFill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</p:spPr>
          <p:txBody>
            <a:bodyPr lIns="0" tIns="0" rIns="0" bIns="0"/>
            <a:lstStyle/>
            <a:p>
              <a:pPr lvl="0"/>
              <a:endParaRPr/>
            </a:p>
          </p:txBody>
        </p:sp>
        <p:grpSp>
          <p:nvGrpSpPr>
            <p:cNvPr id="6" name="Group 256"/>
            <p:cNvGrpSpPr/>
            <p:nvPr/>
          </p:nvGrpSpPr>
          <p:grpSpPr>
            <a:xfrm>
              <a:off x="113191" y="1745627"/>
              <a:ext cx="1189321" cy="3099333"/>
              <a:chOff x="-1" y="-1"/>
              <a:chExt cx="1189320" cy="3099332"/>
            </a:xfrm>
          </p:grpSpPr>
          <p:sp>
            <p:nvSpPr>
              <p:cNvPr id="72" name="Shape 254"/>
              <p:cNvSpPr/>
              <p:nvPr/>
            </p:nvSpPr>
            <p:spPr>
              <a:xfrm>
                <a:off x="-1" y="-1"/>
                <a:ext cx="1189320" cy="3099332"/>
              </a:xfrm>
              <a:prstGeom prst="rect">
                <a:avLst/>
              </a:prstGeom>
              <a:noFill/>
              <a:ln w="25400" cap="flat">
                <a:solidFill>
                  <a:srgbClr val="8064A2"/>
                </a:solidFill>
                <a:prstDash val="solid"/>
                <a:bevel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algn="ctr">
                  <a:defRPr sz="1400"/>
                </a:pPr>
                <a:endParaRPr sz="1400"/>
              </a:p>
            </p:txBody>
          </p:sp>
          <p:sp>
            <p:nvSpPr>
              <p:cNvPr id="73" name="Shape 255"/>
              <p:cNvSpPr/>
              <p:nvPr/>
            </p:nvSpPr>
            <p:spPr>
              <a:xfrm>
                <a:off x="-1" y="-1"/>
                <a:ext cx="1189320" cy="27699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>
                <a:lvl1pPr algn="ctr">
                  <a:defRPr sz="1400"/>
                </a:lvl1pPr>
              </a:lstStyle>
              <a:p>
                <a:pPr lvl="0">
                  <a:defRPr sz="1800"/>
                </a:pPr>
                <a:r>
                  <a:t>Memory</a:t>
                </a:r>
              </a:p>
            </p:txBody>
          </p:sp>
        </p:grpSp>
        <p:grpSp>
          <p:nvGrpSpPr>
            <p:cNvPr id="7" name="Group 259"/>
            <p:cNvGrpSpPr/>
            <p:nvPr/>
          </p:nvGrpSpPr>
          <p:grpSpPr>
            <a:xfrm>
              <a:off x="2252310" y="3085173"/>
              <a:ext cx="2825059" cy="428999"/>
              <a:chOff x="-1" y="-1"/>
              <a:chExt cx="2825058" cy="428998"/>
            </a:xfrm>
          </p:grpSpPr>
          <p:sp>
            <p:nvSpPr>
              <p:cNvPr id="70" name="Shape 257"/>
              <p:cNvSpPr/>
              <p:nvPr/>
            </p:nvSpPr>
            <p:spPr>
              <a:xfrm>
                <a:off x="-1" y="-1"/>
                <a:ext cx="2526238" cy="428998"/>
              </a:xfrm>
              <a:prstGeom prst="rect">
                <a:avLst/>
              </a:prstGeom>
              <a:gradFill flip="none" rotWithShape="1">
                <a:gsLst>
                  <a:gs pos="0">
                    <a:srgbClr val="A2C3FF"/>
                  </a:gs>
                  <a:gs pos="35000">
                    <a:srgbClr val="BDD4FF"/>
                  </a:gs>
                  <a:gs pos="100000">
                    <a:srgbClr val="E6EEFF"/>
                  </a:gs>
                </a:gsLst>
                <a:lin ang="16200000" scaled="0"/>
              </a:gradFill>
              <a:ln w="9525" cap="flat">
                <a:solidFill>
                  <a:srgbClr val="4A7EBB"/>
                </a:solidFill>
                <a:prstDash val="solid"/>
                <a:bevel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0" tIns="0" rIns="0" bIns="0" numCol="1" anchor="t">
                <a:noAutofit/>
              </a:bodyPr>
              <a:lstStyle/>
              <a:p>
                <a:pPr lvl="0"/>
                <a:endParaRPr/>
              </a:p>
            </p:txBody>
          </p:sp>
          <p:sp>
            <p:nvSpPr>
              <p:cNvPr id="71" name="Shape 258"/>
              <p:cNvSpPr/>
              <p:nvPr/>
            </p:nvSpPr>
            <p:spPr>
              <a:xfrm>
                <a:off x="298819" y="74704"/>
                <a:ext cx="2526238" cy="27699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/>
              <a:p>
                <a:pPr lvl="0"/>
                <a:r>
                  <a:rPr dirty="0"/>
                  <a:t>LDMS API (libldms)</a:t>
                </a:r>
              </a:p>
            </p:txBody>
          </p:sp>
        </p:grpSp>
        <p:sp>
          <p:nvSpPr>
            <p:cNvPr id="8" name="Shape 260"/>
            <p:cNvSpPr/>
            <p:nvPr/>
          </p:nvSpPr>
          <p:spPr>
            <a:xfrm>
              <a:off x="2252311" y="1745628"/>
              <a:ext cx="2526238" cy="428997"/>
            </a:xfrm>
            <a:prstGeom prst="rect">
              <a:avLst/>
            </a:prstGeom>
            <a:noFill/>
            <a:ln>
              <a:solidFill>
                <a:srgbClr val="4A7EBB"/>
              </a:solidFill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txBody>
            <a:bodyPr lIns="0" tIns="0" rIns="0" bIns="0"/>
            <a:lstStyle/>
            <a:p>
              <a:pPr lvl="0">
                <a:defRPr sz="1600"/>
              </a:pPr>
              <a:endParaRPr sz="1600"/>
            </a:p>
          </p:txBody>
        </p:sp>
        <p:sp>
          <p:nvSpPr>
            <p:cNvPr id="9" name="Shape 261"/>
            <p:cNvSpPr/>
            <p:nvPr/>
          </p:nvSpPr>
          <p:spPr>
            <a:xfrm>
              <a:off x="2327016" y="1820334"/>
              <a:ext cx="2630940" cy="27699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>
              <a:spAutoFit/>
            </a:bodyPr>
            <a:lstStyle>
              <a:lvl1pPr>
                <a:defRPr sz="1600"/>
              </a:lvl1pPr>
            </a:lstStyle>
            <a:p>
              <a:pPr lvl="0">
                <a:defRPr sz="1800"/>
              </a:pPr>
              <a:r>
                <a:rPr sz="1800" dirty="0"/>
                <a:t>Sampler Plug-in Interface</a:t>
              </a:r>
            </a:p>
          </p:txBody>
        </p:sp>
        <p:grpSp>
          <p:nvGrpSpPr>
            <p:cNvPr id="10" name="Group 264"/>
            <p:cNvGrpSpPr/>
            <p:nvPr/>
          </p:nvGrpSpPr>
          <p:grpSpPr>
            <a:xfrm>
              <a:off x="2252311" y="3557966"/>
              <a:ext cx="3736274" cy="428999"/>
              <a:chOff x="0" y="-1"/>
              <a:chExt cx="3736273" cy="428998"/>
            </a:xfrm>
          </p:grpSpPr>
          <p:sp>
            <p:nvSpPr>
              <p:cNvPr id="68" name="Shape 262"/>
              <p:cNvSpPr/>
              <p:nvPr/>
            </p:nvSpPr>
            <p:spPr>
              <a:xfrm>
                <a:off x="0" y="-1"/>
                <a:ext cx="3347807" cy="428998"/>
              </a:xfrm>
              <a:prstGeom prst="rect">
                <a:avLst/>
              </a:prstGeom>
              <a:gradFill flip="none" rotWithShape="1">
                <a:gsLst>
                  <a:gs pos="0">
                    <a:srgbClr val="A2C3FF"/>
                  </a:gs>
                  <a:gs pos="35000">
                    <a:srgbClr val="BDD4FF"/>
                  </a:gs>
                  <a:gs pos="100000">
                    <a:srgbClr val="E6EEFF"/>
                  </a:gs>
                </a:gsLst>
                <a:lin ang="16200000" scaled="0"/>
              </a:gradFill>
              <a:ln w="9525" cap="flat">
                <a:solidFill>
                  <a:srgbClr val="4A7EBB"/>
                </a:solidFill>
                <a:prstDash val="solid"/>
                <a:bevel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0" tIns="0" rIns="0" bIns="0" numCol="1" anchor="t">
                <a:noAutofit/>
              </a:bodyPr>
              <a:lstStyle/>
              <a:p>
                <a:pPr lvl="0"/>
                <a:endParaRPr/>
              </a:p>
            </p:txBody>
          </p:sp>
          <p:sp>
            <p:nvSpPr>
              <p:cNvPr id="69" name="Shape 263"/>
              <p:cNvSpPr/>
              <p:nvPr/>
            </p:nvSpPr>
            <p:spPr>
              <a:xfrm>
                <a:off x="388466" y="44822"/>
                <a:ext cx="3347807" cy="27699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/>
              <a:p>
                <a:pPr lvl="0"/>
                <a:r>
                  <a:rPr dirty="0"/>
                  <a:t>Transport Driver Interface</a:t>
                </a:r>
              </a:p>
            </p:txBody>
          </p:sp>
        </p:grpSp>
        <p:sp>
          <p:nvSpPr>
            <p:cNvPr id="11" name="Shape 265"/>
            <p:cNvSpPr/>
            <p:nvPr/>
          </p:nvSpPr>
          <p:spPr>
            <a:xfrm>
              <a:off x="2252311" y="2209661"/>
              <a:ext cx="976587" cy="822960"/>
            </a:xfrm>
            <a:prstGeom prst="rect">
              <a:avLst/>
            </a:prstGeom>
            <a:noFill/>
            <a:ln>
              <a:solidFill>
                <a:srgbClr val="98B955"/>
              </a:solidFill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txBody>
            <a:bodyPr lIns="0" tIns="0" rIns="0" bIns="0" anchor="ctr"/>
            <a:lstStyle/>
            <a:p>
              <a:pPr lvl="0" algn="ctr">
                <a:defRPr sz="1600"/>
              </a:pPr>
              <a:endParaRPr sz="1600"/>
            </a:p>
          </p:txBody>
        </p:sp>
        <p:sp>
          <p:nvSpPr>
            <p:cNvPr id="12" name="Shape 266"/>
            <p:cNvSpPr/>
            <p:nvPr/>
          </p:nvSpPr>
          <p:spPr>
            <a:xfrm>
              <a:off x="2252311" y="2334120"/>
              <a:ext cx="976587" cy="57404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>
              <a:lvl1pPr algn="ctr">
                <a:defRPr sz="1600"/>
              </a:lvl1pPr>
            </a:lstStyle>
            <a:p>
              <a:pPr lvl="0">
                <a:defRPr sz="1800"/>
              </a:pPr>
              <a:r>
                <a:rPr sz="1800" dirty="0"/>
                <a:t>Memory Sampler</a:t>
              </a:r>
            </a:p>
          </p:txBody>
        </p:sp>
        <p:grpSp>
          <p:nvGrpSpPr>
            <p:cNvPr id="13" name="Group 269"/>
            <p:cNvGrpSpPr/>
            <p:nvPr/>
          </p:nvGrpSpPr>
          <p:grpSpPr>
            <a:xfrm>
              <a:off x="3760922" y="2209661"/>
              <a:ext cx="976587" cy="822960"/>
              <a:chOff x="0" y="0"/>
              <a:chExt cx="976586" cy="822958"/>
            </a:xfrm>
          </p:grpSpPr>
          <p:sp>
            <p:nvSpPr>
              <p:cNvPr id="66" name="Shape 267"/>
              <p:cNvSpPr/>
              <p:nvPr/>
            </p:nvSpPr>
            <p:spPr>
              <a:xfrm>
                <a:off x="-1" y="0"/>
                <a:ext cx="976588" cy="822959"/>
              </a:xfrm>
              <a:prstGeom prst="rect">
                <a:avLst/>
              </a:prstGeom>
              <a:noFill/>
              <a:ln w="9525" cap="flat">
                <a:solidFill>
                  <a:srgbClr val="98B955"/>
                </a:solidFill>
                <a:prstDash val="solid"/>
                <a:bevel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 algn="ctr">
                  <a:defRPr sz="1600"/>
                </a:pPr>
                <a:endParaRPr sz="1600"/>
              </a:p>
            </p:txBody>
          </p:sp>
          <p:sp>
            <p:nvSpPr>
              <p:cNvPr id="67" name="Shape 268"/>
              <p:cNvSpPr/>
              <p:nvPr/>
            </p:nvSpPr>
            <p:spPr>
              <a:xfrm>
                <a:off x="-1" y="124459"/>
                <a:ext cx="976588" cy="574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1600"/>
                </a:lvl1pPr>
              </a:lstStyle>
              <a:p>
                <a:pPr lvl="0">
                  <a:defRPr sz="1800"/>
                </a:pPr>
                <a:r>
                  <a:rPr sz="1800" dirty="0"/>
                  <a:t>HSN Sampler</a:t>
                </a:r>
              </a:p>
            </p:txBody>
          </p:sp>
        </p:grpSp>
        <p:grpSp>
          <p:nvGrpSpPr>
            <p:cNvPr id="14" name="Group 272"/>
            <p:cNvGrpSpPr/>
            <p:nvPr/>
          </p:nvGrpSpPr>
          <p:grpSpPr>
            <a:xfrm>
              <a:off x="2252310" y="4022000"/>
              <a:ext cx="976589" cy="822961"/>
              <a:chOff x="-1" y="0"/>
              <a:chExt cx="976588" cy="822959"/>
            </a:xfrm>
          </p:grpSpPr>
          <p:sp>
            <p:nvSpPr>
              <p:cNvPr id="64" name="Shape 270"/>
              <p:cNvSpPr/>
              <p:nvPr/>
            </p:nvSpPr>
            <p:spPr>
              <a:xfrm>
                <a:off x="-1" y="0"/>
                <a:ext cx="976588" cy="822959"/>
              </a:xfrm>
              <a:prstGeom prst="rect">
                <a:avLst/>
              </a:prstGeom>
              <a:noFill/>
              <a:ln w="9525" cap="flat">
                <a:solidFill>
                  <a:srgbClr val="BE4B48"/>
                </a:solidFill>
                <a:prstDash val="solid"/>
                <a:bevel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 algn="ctr">
                  <a:defRPr sz="1400"/>
                </a:pPr>
                <a:endParaRPr sz="1400"/>
              </a:p>
            </p:txBody>
          </p:sp>
          <p:sp>
            <p:nvSpPr>
              <p:cNvPr id="65" name="Shape 271"/>
              <p:cNvSpPr/>
              <p:nvPr/>
            </p:nvSpPr>
            <p:spPr>
              <a:xfrm>
                <a:off x="-1" y="134481"/>
                <a:ext cx="976588" cy="55399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1400"/>
                </a:lvl1pPr>
              </a:lstStyle>
              <a:p>
                <a:pPr lvl="0">
                  <a:defRPr sz="1800"/>
                </a:pPr>
                <a:r>
                  <a:rPr sz="1800" dirty="0"/>
                  <a:t>RDMA Transport</a:t>
                </a:r>
              </a:p>
            </p:txBody>
          </p:sp>
        </p:grpSp>
        <p:grpSp>
          <p:nvGrpSpPr>
            <p:cNvPr id="15" name="Group 275"/>
            <p:cNvGrpSpPr/>
            <p:nvPr/>
          </p:nvGrpSpPr>
          <p:grpSpPr>
            <a:xfrm>
              <a:off x="3263932" y="4022000"/>
              <a:ext cx="976589" cy="822961"/>
              <a:chOff x="-1" y="0"/>
              <a:chExt cx="976588" cy="822959"/>
            </a:xfrm>
          </p:grpSpPr>
          <p:sp>
            <p:nvSpPr>
              <p:cNvPr id="62" name="Shape 273"/>
              <p:cNvSpPr/>
              <p:nvPr/>
            </p:nvSpPr>
            <p:spPr>
              <a:xfrm>
                <a:off x="-1" y="0"/>
                <a:ext cx="976588" cy="822959"/>
              </a:xfrm>
              <a:prstGeom prst="rect">
                <a:avLst/>
              </a:prstGeom>
              <a:gradFill flip="none" rotWithShape="1">
                <a:gsLst>
                  <a:gs pos="0">
                    <a:srgbClr val="FFA5A3"/>
                  </a:gs>
                  <a:gs pos="35000">
                    <a:srgbClr val="FFBFBE"/>
                  </a:gs>
                  <a:gs pos="100000">
                    <a:srgbClr val="FFE6E6"/>
                  </a:gs>
                </a:gsLst>
                <a:lin ang="16200000" scaled="0"/>
              </a:gradFill>
              <a:ln w="9525" cap="flat">
                <a:solidFill>
                  <a:srgbClr val="BE4B48"/>
                </a:solidFill>
                <a:prstDash val="solid"/>
                <a:bevel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 algn="ctr">
                  <a:defRPr sz="1400"/>
                </a:pPr>
                <a:endParaRPr sz="1400"/>
              </a:p>
            </p:txBody>
          </p:sp>
          <p:sp>
            <p:nvSpPr>
              <p:cNvPr id="63" name="Shape 274"/>
              <p:cNvSpPr/>
              <p:nvPr/>
            </p:nvSpPr>
            <p:spPr>
              <a:xfrm>
                <a:off x="-1" y="134481"/>
                <a:ext cx="976588" cy="55399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1400"/>
                </a:lvl1pPr>
              </a:lstStyle>
              <a:p>
                <a:pPr lvl="0">
                  <a:defRPr sz="1800"/>
                </a:pPr>
                <a:r>
                  <a:rPr sz="1800" dirty="0"/>
                  <a:t>Socket Transport</a:t>
                </a:r>
              </a:p>
            </p:txBody>
          </p:sp>
        </p:grpSp>
        <p:grpSp>
          <p:nvGrpSpPr>
            <p:cNvPr id="16" name="Group 278"/>
            <p:cNvGrpSpPr/>
            <p:nvPr/>
          </p:nvGrpSpPr>
          <p:grpSpPr>
            <a:xfrm>
              <a:off x="4778547" y="1745628"/>
              <a:ext cx="428999" cy="1932899"/>
              <a:chOff x="0" y="-1"/>
              <a:chExt cx="428998" cy="1932897"/>
            </a:xfrm>
          </p:grpSpPr>
          <p:sp>
            <p:nvSpPr>
              <p:cNvPr id="60" name="Shape 276"/>
              <p:cNvSpPr/>
              <p:nvPr/>
            </p:nvSpPr>
            <p:spPr>
              <a:xfrm rot="5400000">
                <a:off x="-669774" y="669773"/>
                <a:ext cx="1768545" cy="428998"/>
              </a:xfrm>
              <a:prstGeom prst="rect">
                <a:avLst/>
              </a:prstGeom>
              <a:gradFill flip="none" rotWithShape="1">
                <a:gsLst>
                  <a:gs pos="0">
                    <a:srgbClr val="A2C3FF"/>
                  </a:gs>
                  <a:gs pos="35000">
                    <a:srgbClr val="BDD4FF"/>
                  </a:gs>
                  <a:gs pos="100000">
                    <a:srgbClr val="E6EEFF"/>
                  </a:gs>
                </a:gsLst>
                <a:lin ang="16200000" scaled="0"/>
              </a:gradFill>
              <a:ln w="9525" cap="flat">
                <a:solidFill>
                  <a:srgbClr val="4A7EBB"/>
                </a:solidFill>
                <a:prstDash val="solid"/>
                <a:bevel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0" tIns="0" rIns="0" bIns="0" numCol="1" anchor="t">
                <a:noAutofit/>
              </a:bodyPr>
              <a:lstStyle/>
              <a:p>
                <a:pPr lvl="0"/>
                <a:endParaRPr/>
              </a:p>
            </p:txBody>
          </p:sp>
          <p:sp>
            <p:nvSpPr>
              <p:cNvPr id="61" name="Shape 277"/>
              <p:cNvSpPr/>
              <p:nvPr/>
            </p:nvSpPr>
            <p:spPr>
              <a:xfrm rot="5400000">
                <a:off x="-694109" y="910124"/>
                <a:ext cx="1768546" cy="27699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/>
              <a:p>
                <a:pPr lvl="0"/>
                <a:r>
                  <a:rPr dirty="0"/>
                  <a:t>LDMS Daemon</a:t>
                </a:r>
              </a:p>
            </p:txBody>
          </p:sp>
        </p:grpSp>
        <p:sp>
          <p:nvSpPr>
            <p:cNvPr id="17" name="Shape 279"/>
            <p:cNvSpPr/>
            <p:nvPr/>
          </p:nvSpPr>
          <p:spPr>
            <a:xfrm flipH="1" flipV="1">
              <a:off x="3304641" y="2622731"/>
              <a:ext cx="383013" cy="1588"/>
            </a:xfrm>
            <a:prstGeom prst="line">
              <a:avLst/>
            </a:prstGeom>
            <a:ln w="28575">
              <a:solidFill>
                <a:srgbClr val="F79646"/>
              </a:solidFill>
              <a:prstDash val="dot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</p:spPr>
          <p:txBody>
            <a:bodyPr lIns="0" tIns="0" rIns="0" bIns="0"/>
            <a:lstStyle/>
            <a:p>
              <a:pPr lvl="0">
                <a:defRPr sz="1200">
                  <a:latin typeface="+mn-lt"/>
                  <a:ea typeface="+mn-ea"/>
                  <a:cs typeface="+mn-cs"/>
                  <a:sym typeface="Helvetica"/>
                </a:defRPr>
              </a:pPr>
              <a:endParaRPr sz="1200"/>
            </a:p>
          </p:txBody>
        </p:sp>
        <p:sp>
          <p:nvSpPr>
            <p:cNvPr id="23" name="Shape 293"/>
            <p:cNvSpPr/>
            <p:nvPr/>
          </p:nvSpPr>
          <p:spPr>
            <a:xfrm>
              <a:off x="1262984" y="2410760"/>
              <a:ext cx="991796" cy="586653"/>
            </a:xfrm>
            <a:prstGeom prst="leftArrow">
              <a:avLst>
                <a:gd name="adj1" fmla="val 50000"/>
                <a:gd name="adj2" fmla="val 50000"/>
              </a:avLst>
            </a:prstGeom>
            <a:noFill/>
            <a:ln>
              <a:solidFill>
                <a:srgbClr val="4A7EBB"/>
              </a:solidFill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</p:spPr>
          <p:txBody>
            <a:bodyPr lIns="0" tIns="0" rIns="0" bIns="0"/>
            <a:lstStyle/>
            <a:p>
              <a:pPr lvl="0"/>
              <a:endParaRPr/>
            </a:p>
          </p:txBody>
        </p:sp>
        <p:sp>
          <p:nvSpPr>
            <p:cNvPr id="24" name="Shape 294"/>
            <p:cNvSpPr/>
            <p:nvPr/>
          </p:nvSpPr>
          <p:spPr>
            <a:xfrm>
              <a:off x="2261073" y="5282557"/>
              <a:ext cx="5841826" cy="1588"/>
            </a:xfrm>
            <a:prstGeom prst="line">
              <a:avLst/>
            </a:prstGeom>
            <a:ln w="25400">
              <a:solidFill>
                <a:srgbClr val="4F81BD"/>
              </a:solidFill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txBody>
            <a:bodyPr lIns="45719" rIns="45719"/>
            <a:lstStyle/>
            <a:p>
              <a:pPr lvl="0">
                <a:defRPr sz="1200">
                  <a:latin typeface="+mn-lt"/>
                  <a:ea typeface="+mn-ea"/>
                  <a:cs typeface="+mn-cs"/>
                  <a:sym typeface="Helvetica"/>
                </a:defRPr>
              </a:pPr>
              <a:endParaRPr sz="1200"/>
            </a:p>
          </p:txBody>
        </p:sp>
        <p:sp>
          <p:nvSpPr>
            <p:cNvPr id="25" name="Shape 295"/>
            <p:cNvSpPr/>
            <p:nvPr/>
          </p:nvSpPr>
          <p:spPr>
            <a:xfrm>
              <a:off x="3263936" y="5691038"/>
              <a:ext cx="4865241" cy="1587"/>
            </a:xfrm>
            <a:prstGeom prst="line">
              <a:avLst/>
            </a:prstGeom>
            <a:ln w="25400">
              <a:solidFill>
                <a:srgbClr val="C0504D"/>
              </a:solidFill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txBody>
            <a:bodyPr lIns="0" tIns="0" rIns="0" bIns="0"/>
            <a:lstStyle/>
            <a:p>
              <a:pPr lvl="0">
                <a:defRPr sz="1200">
                  <a:latin typeface="+mn-lt"/>
                  <a:ea typeface="+mn-ea"/>
                  <a:cs typeface="+mn-cs"/>
                  <a:sym typeface="Helvetica"/>
                </a:defRPr>
              </a:pPr>
              <a:endParaRPr sz="1200"/>
            </a:p>
          </p:txBody>
        </p:sp>
        <p:sp>
          <p:nvSpPr>
            <p:cNvPr id="26" name="Shape 296"/>
            <p:cNvSpPr/>
            <p:nvPr/>
          </p:nvSpPr>
          <p:spPr>
            <a:xfrm>
              <a:off x="2740604" y="4844959"/>
              <a:ext cx="2" cy="434426"/>
            </a:xfrm>
            <a:prstGeom prst="line">
              <a:avLst/>
            </a:prstGeom>
            <a:ln w="25400">
              <a:solidFill>
                <a:srgbClr val="4F81BD"/>
              </a:solidFill>
              <a:headEnd type="triangle"/>
              <a:tailEnd type="triangle"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txBody>
            <a:bodyPr lIns="45719" rIns="45719"/>
            <a:lstStyle/>
            <a:p>
              <a:pPr lvl="0">
                <a:defRPr sz="1200">
                  <a:latin typeface="+mn-lt"/>
                  <a:ea typeface="+mn-ea"/>
                  <a:cs typeface="+mn-cs"/>
                  <a:sym typeface="Helvetica"/>
                </a:defRPr>
              </a:pPr>
              <a:endParaRPr sz="1200"/>
            </a:p>
          </p:txBody>
        </p:sp>
        <p:sp>
          <p:nvSpPr>
            <p:cNvPr id="27" name="Shape 297"/>
            <p:cNvSpPr/>
            <p:nvPr/>
          </p:nvSpPr>
          <p:spPr>
            <a:xfrm flipH="1">
              <a:off x="3736108" y="4845752"/>
              <a:ext cx="1589" cy="846080"/>
            </a:xfrm>
            <a:prstGeom prst="line">
              <a:avLst/>
            </a:prstGeom>
            <a:ln w="25400">
              <a:solidFill>
                <a:srgbClr val="C0504D"/>
              </a:solidFill>
              <a:headEnd type="triangle"/>
              <a:tailEnd type="triangle"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txBody>
            <a:bodyPr lIns="0" tIns="0" rIns="0" bIns="0"/>
            <a:lstStyle/>
            <a:p>
              <a:pPr lvl="0">
                <a:defRPr sz="1200">
                  <a:latin typeface="+mn-lt"/>
                  <a:ea typeface="+mn-ea"/>
                  <a:cs typeface="+mn-cs"/>
                  <a:sym typeface="Helvetica"/>
                </a:defRPr>
              </a:pPr>
              <a:endParaRPr sz="1200"/>
            </a:p>
          </p:txBody>
        </p:sp>
        <p:sp>
          <p:nvSpPr>
            <p:cNvPr id="28" name="Shape 298"/>
            <p:cNvSpPr/>
            <p:nvPr/>
          </p:nvSpPr>
          <p:spPr>
            <a:xfrm>
              <a:off x="5207544" y="1745628"/>
              <a:ext cx="2526238" cy="428997"/>
            </a:xfrm>
            <a:prstGeom prst="rect">
              <a:avLst/>
            </a:prstGeom>
            <a:noFill/>
            <a:ln>
              <a:solidFill>
                <a:srgbClr val="4A7EBB"/>
              </a:solidFill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txBody>
            <a:bodyPr lIns="0" tIns="0" rIns="0" bIns="0"/>
            <a:lstStyle/>
            <a:p>
              <a:pPr lvl="0"/>
              <a:endParaRPr/>
            </a:p>
          </p:txBody>
        </p:sp>
        <p:sp>
          <p:nvSpPr>
            <p:cNvPr id="29" name="Shape 299"/>
            <p:cNvSpPr/>
            <p:nvPr/>
          </p:nvSpPr>
          <p:spPr>
            <a:xfrm>
              <a:off x="5223836" y="1820334"/>
              <a:ext cx="2626570" cy="27699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>
              <a:spAutoFit/>
            </a:bodyPr>
            <a:lstStyle>
              <a:lvl1pPr>
                <a:defRPr sz="1600"/>
              </a:lvl1pPr>
            </a:lstStyle>
            <a:p>
              <a:pPr lvl="0">
                <a:defRPr sz="1800"/>
              </a:pPr>
              <a:r>
                <a:rPr sz="1800" dirty="0"/>
                <a:t>Storage Plug-in Interface</a:t>
              </a:r>
            </a:p>
          </p:txBody>
        </p:sp>
        <p:grpSp>
          <p:nvGrpSpPr>
            <p:cNvPr id="30" name="Group 302"/>
            <p:cNvGrpSpPr/>
            <p:nvPr/>
          </p:nvGrpSpPr>
          <p:grpSpPr>
            <a:xfrm>
              <a:off x="5207543" y="3087524"/>
              <a:ext cx="2854941" cy="428999"/>
              <a:chOff x="-1" y="-1"/>
              <a:chExt cx="2854940" cy="428998"/>
            </a:xfrm>
          </p:grpSpPr>
          <p:sp>
            <p:nvSpPr>
              <p:cNvPr id="50" name="Shape 300"/>
              <p:cNvSpPr/>
              <p:nvPr/>
            </p:nvSpPr>
            <p:spPr>
              <a:xfrm>
                <a:off x="-1" y="-1"/>
                <a:ext cx="2526238" cy="428998"/>
              </a:xfrm>
              <a:prstGeom prst="rect">
                <a:avLst/>
              </a:prstGeom>
              <a:gradFill flip="none" rotWithShape="1">
                <a:gsLst>
                  <a:gs pos="0">
                    <a:srgbClr val="A2C3FF"/>
                  </a:gs>
                  <a:gs pos="35000">
                    <a:srgbClr val="BDD4FF"/>
                  </a:gs>
                  <a:gs pos="100000">
                    <a:srgbClr val="E6EEFF"/>
                  </a:gs>
                </a:gsLst>
                <a:lin ang="16200000" scaled="0"/>
              </a:gradFill>
              <a:ln w="9525" cap="flat">
                <a:solidFill>
                  <a:srgbClr val="4A7EBB"/>
                </a:solidFill>
                <a:prstDash val="solid"/>
                <a:bevel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0" tIns="0" rIns="0" bIns="0" numCol="1" anchor="t">
                <a:noAutofit/>
              </a:bodyPr>
              <a:lstStyle/>
              <a:p>
                <a:pPr lvl="0"/>
                <a:endParaRPr/>
              </a:p>
            </p:txBody>
          </p:sp>
          <p:sp>
            <p:nvSpPr>
              <p:cNvPr id="51" name="Shape 301"/>
              <p:cNvSpPr/>
              <p:nvPr/>
            </p:nvSpPr>
            <p:spPr>
              <a:xfrm>
                <a:off x="328701" y="74704"/>
                <a:ext cx="2526238" cy="27699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/>
              <a:p>
                <a:pPr lvl="0"/>
                <a:r>
                  <a:rPr dirty="0"/>
                  <a:t>LDMS API (libldms)</a:t>
                </a:r>
              </a:p>
            </p:txBody>
          </p:sp>
        </p:grpSp>
        <p:grpSp>
          <p:nvGrpSpPr>
            <p:cNvPr id="31" name="Group 305"/>
            <p:cNvGrpSpPr/>
            <p:nvPr/>
          </p:nvGrpSpPr>
          <p:grpSpPr>
            <a:xfrm>
              <a:off x="8102898" y="1746420"/>
              <a:ext cx="919417" cy="3099333"/>
              <a:chOff x="-1" y="-1"/>
              <a:chExt cx="919416" cy="3099332"/>
            </a:xfrm>
          </p:grpSpPr>
          <p:sp>
            <p:nvSpPr>
              <p:cNvPr id="48" name="Shape 303"/>
              <p:cNvSpPr/>
              <p:nvPr/>
            </p:nvSpPr>
            <p:spPr>
              <a:xfrm>
                <a:off x="-1" y="-1"/>
                <a:ext cx="919416" cy="3099332"/>
              </a:xfrm>
              <a:prstGeom prst="rect">
                <a:avLst/>
              </a:prstGeom>
              <a:solidFill>
                <a:srgbClr val="FFFFFF"/>
              </a:solidFill>
              <a:ln w="25400" cap="flat">
                <a:solidFill>
                  <a:srgbClr val="8064A2"/>
                </a:solidFill>
                <a:prstDash val="solid"/>
                <a:bevel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algn="ctr">
                  <a:defRPr sz="1400"/>
                </a:pPr>
                <a:endParaRPr sz="1400"/>
              </a:p>
            </p:txBody>
          </p:sp>
          <p:sp>
            <p:nvSpPr>
              <p:cNvPr id="49" name="Shape 304"/>
              <p:cNvSpPr/>
              <p:nvPr/>
            </p:nvSpPr>
            <p:spPr>
              <a:xfrm>
                <a:off x="-1" y="-1"/>
                <a:ext cx="919416" cy="27699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>
                <a:lvl1pPr algn="ctr">
                  <a:defRPr sz="1400"/>
                </a:lvl1pPr>
              </a:lstStyle>
              <a:p>
                <a:pPr lvl="0">
                  <a:defRPr sz="1800"/>
                </a:pPr>
                <a:r>
                  <a:t>Storage</a:t>
                </a:r>
              </a:p>
            </p:txBody>
          </p:sp>
        </p:grpSp>
        <p:grpSp>
          <p:nvGrpSpPr>
            <p:cNvPr id="32" name="Group 308"/>
            <p:cNvGrpSpPr/>
            <p:nvPr/>
          </p:nvGrpSpPr>
          <p:grpSpPr>
            <a:xfrm>
              <a:off x="8243149" y="3922947"/>
              <a:ext cx="621690" cy="586655"/>
              <a:chOff x="-1" y="-1"/>
              <a:chExt cx="621689" cy="586654"/>
            </a:xfrm>
          </p:grpSpPr>
          <p:sp>
            <p:nvSpPr>
              <p:cNvPr id="46" name="Shape 306"/>
              <p:cNvSpPr/>
              <p:nvPr/>
            </p:nvSpPr>
            <p:spPr>
              <a:xfrm>
                <a:off x="-1" y="-1"/>
                <a:ext cx="621689" cy="586654"/>
              </a:xfrm>
              <a:prstGeom prst="rect">
                <a:avLst/>
              </a:prstGeom>
              <a:noFill/>
              <a:ln w="25400" cap="flat">
                <a:solidFill>
                  <a:srgbClr val="8064A2"/>
                </a:solidFill>
                <a:prstDash val="solid"/>
                <a:bevel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algn="ctr"/>
                <a:endParaRPr/>
              </a:p>
            </p:txBody>
          </p:sp>
          <p:sp>
            <p:nvSpPr>
              <p:cNvPr id="47" name="Shape 307"/>
              <p:cNvSpPr/>
              <p:nvPr/>
            </p:nvSpPr>
            <p:spPr>
              <a:xfrm>
                <a:off x="-1" y="183437"/>
                <a:ext cx="621689" cy="18466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/>
              <a:p>
                <a:pPr lvl="0" algn="ctr"/>
                <a:r>
                  <a:rPr lang="en-US" sz="1200" dirty="0"/>
                  <a:t>SOS</a:t>
                </a:r>
                <a:endParaRPr sz="1200" dirty="0"/>
              </a:p>
            </p:txBody>
          </p:sp>
        </p:grpSp>
        <p:grpSp>
          <p:nvGrpSpPr>
            <p:cNvPr id="33" name="Group 311"/>
            <p:cNvGrpSpPr/>
            <p:nvPr/>
          </p:nvGrpSpPr>
          <p:grpSpPr>
            <a:xfrm>
              <a:off x="8243149" y="3085174"/>
              <a:ext cx="621690" cy="586655"/>
              <a:chOff x="-1" y="-1"/>
              <a:chExt cx="621689" cy="586654"/>
            </a:xfrm>
          </p:grpSpPr>
          <p:sp>
            <p:nvSpPr>
              <p:cNvPr id="44" name="Shape 309"/>
              <p:cNvSpPr/>
              <p:nvPr/>
            </p:nvSpPr>
            <p:spPr>
              <a:xfrm>
                <a:off x="-1" y="-1"/>
                <a:ext cx="621689" cy="586654"/>
              </a:xfrm>
              <a:prstGeom prst="rect">
                <a:avLst/>
              </a:prstGeom>
              <a:solidFill>
                <a:srgbClr val="FFFFFF"/>
              </a:solidFill>
              <a:ln w="25400" cap="flat">
                <a:solidFill>
                  <a:srgbClr val="8064A2"/>
                </a:solidFill>
                <a:prstDash val="solid"/>
                <a:bevel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algn="ctr">
                  <a:defRPr sz="1200"/>
                </a:pPr>
                <a:endParaRPr sz="1200"/>
              </a:p>
            </p:txBody>
          </p:sp>
          <p:sp>
            <p:nvSpPr>
              <p:cNvPr id="45" name="Shape 310"/>
              <p:cNvSpPr/>
              <p:nvPr/>
            </p:nvSpPr>
            <p:spPr>
              <a:xfrm>
                <a:off x="-1" y="195195"/>
                <a:ext cx="621689" cy="18466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/>
              <a:p>
                <a:pPr lvl="0" algn="ctr"/>
                <a:r>
                  <a:rPr lang="en-US" sz="1200" dirty="0"/>
                  <a:t>Rabbit</a:t>
                </a:r>
              </a:p>
            </p:txBody>
          </p:sp>
        </p:grpSp>
        <p:grpSp>
          <p:nvGrpSpPr>
            <p:cNvPr id="34" name="Group 314"/>
            <p:cNvGrpSpPr/>
            <p:nvPr/>
          </p:nvGrpSpPr>
          <p:grpSpPr>
            <a:xfrm>
              <a:off x="8243149" y="2223742"/>
              <a:ext cx="621690" cy="586655"/>
              <a:chOff x="-1" y="-1"/>
              <a:chExt cx="621689" cy="586654"/>
            </a:xfrm>
          </p:grpSpPr>
          <p:sp>
            <p:nvSpPr>
              <p:cNvPr id="42" name="Shape 312"/>
              <p:cNvSpPr/>
              <p:nvPr/>
            </p:nvSpPr>
            <p:spPr>
              <a:xfrm>
                <a:off x="-1" y="-1"/>
                <a:ext cx="621689" cy="586654"/>
              </a:xfrm>
              <a:prstGeom prst="rect">
                <a:avLst/>
              </a:prstGeom>
              <a:solidFill>
                <a:srgbClr val="FFFFFF"/>
              </a:solidFill>
              <a:ln w="25400" cap="flat">
                <a:solidFill>
                  <a:srgbClr val="8064A2"/>
                </a:solidFill>
                <a:prstDash val="solid"/>
                <a:bevel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algn="ctr">
                  <a:defRPr sz="1200"/>
                </a:pPr>
                <a:endParaRPr sz="1200"/>
              </a:p>
            </p:txBody>
          </p:sp>
          <p:sp>
            <p:nvSpPr>
              <p:cNvPr id="43" name="Shape 313"/>
              <p:cNvSpPr/>
              <p:nvPr/>
            </p:nvSpPr>
            <p:spPr>
              <a:xfrm>
                <a:off x="-1" y="31733"/>
                <a:ext cx="621689" cy="36933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/>
              <a:p>
                <a:pPr lvl="0" algn="just"/>
                <a:endParaRPr sz="1200" dirty="0"/>
              </a:p>
              <a:p>
                <a:pPr lvl="0" algn="ctr"/>
                <a:r>
                  <a:rPr sz="1200" dirty="0"/>
                  <a:t>CSV</a:t>
                </a:r>
                <a:endParaRPr lang="en-US" sz="1200" dirty="0"/>
              </a:p>
            </p:txBody>
          </p:sp>
        </p:grpSp>
        <p:sp>
          <p:nvSpPr>
            <p:cNvPr id="36" name="Shape 316"/>
            <p:cNvSpPr/>
            <p:nvPr/>
          </p:nvSpPr>
          <p:spPr>
            <a:xfrm>
              <a:off x="5248249" y="2215330"/>
              <a:ext cx="976587" cy="822960"/>
            </a:xfrm>
            <a:prstGeom prst="rect">
              <a:avLst/>
            </a:prstGeom>
            <a:noFill/>
            <a:ln>
              <a:solidFill>
                <a:srgbClr val="98B955"/>
              </a:solidFill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txBody>
            <a:bodyPr lIns="0" tIns="0" rIns="0" bIns="0" anchor="ctr"/>
            <a:lstStyle/>
            <a:p>
              <a:pPr lvl="0" algn="ctr">
                <a:defRPr sz="1600"/>
              </a:pPr>
              <a:endParaRPr sz="1600"/>
            </a:p>
          </p:txBody>
        </p:sp>
        <p:sp>
          <p:nvSpPr>
            <p:cNvPr id="37" name="Shape 317"/>
            <p:cNvSpPr/>
            <p:nvPr/>
          </p:nvSpPr>
          <p:spPr>
            <a:xfrm>
              <a:off x="5248249" y="2339789"/>
              <a:ext cx="976587" cy="57404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0" algn="ctr"/>
              <a:r>
                <a:rPr dirty="0"/>
                <a:t>CSV</a:t>
              </a:r>
            </a:p>
            <a:p>
              <a:pPr lvl="0" algn="ctr"/>
              <a:r>
                <a:rPr dirty="0"/>
                <a:t>Store</a:t>
              </a:r>
            </a:p>
          </p:txBody>
        </p:sp>
        <p:grpSp>
          <p:nvGrpSpPr>
            <p:cNvPr id="38" name="Group 320"/>
            <p:cNvGrpSpPr/>
            <p:nvPr/>
          </p:nvGrpSpPr>
          <p:grpSpPr>
            <a:xfrm>
              <a:off x="6748912" y="2212839"/>
              <a:ext cx="976587" cy="822960"/>
              <a:chOff x="0" y="0"/>
              <a:chExt cx="976586" cy="822958"/>
            </a:xfrm>
          </p:grpSpPr>
          <p:sp>
            <p:nvSpPr>
              <p:cNvPr id="40" name="Shape 318"/>
              <p:cNvSpPr/>
              <p:nvPr/>
            </p:nvSpPr>
            <p:spPr>
              <a:xfrm>
                <a:off x="-1" y="0"/>
                <a:ext cx="976588" cy="822959"/>
              </a:xfrm>
              <a:prstGeom prst="rect">
                <a:avLst/>
              </a:prstGeom>
              <a:solidFill>
                <a:schemeClr val="bg1"/>
              </a:solidFill>
              <a:ln w="9525" cap="flat">
                <a:solidFill>
                  <a:srgbClr val="98B955"/>
                </a:solidFill>
                <a:prstDash val="solid"/>
                <a:bevel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 algn="ctr">
                  <a:defRPr sz="1600"/>
                </a:pPr>
                <a:endParaRPr sz="1600"/>
              </a:p>
            </p:txBody>
          </p:sp>
          <p:sp>
            <p:nvSpPr>
              <p:cNvPr id="41" name="Shape 319"/>
              <p:cNvSpPr/>
              <p:nvPr/>
            </p:nvSpPr>
            <p:spPr>
              <a:xfrm>
                <a:off x="-1" y="124459"/>
                <a:ext cx="976588" cy="574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/>
              <a:p>
                <a:pPr lvl="0" algn="ctr"/>
                <a:r>
                  <a:rPr dirty="0"/>
                  <a:t>Other</a:t>
                </a:r>
              </a:p>
              <a:p>
                <a:pPr lvl="0" algn="ctr"/>
                <a:r>
                  <a:rPr dirty="0"/>
                  <a:t>Store</a:t>
                </a:r>
              </a:p>
            </p:txBody>
          </p:sp>
        </p:grpSp>
        <p:sp>
          <p:nvSpPr>
            <p:cNvPr id="39" name="Shape 321"/>
            <p:cNvSpPr/>
            <p:nvPr/>
          </p:nvSpPr>
          <p:spPr>
            <a:xfrm flipH="1" flipV="1">
              <a:off x="6292631" y="2610405"/>
              <a:ext cx="383013" cy="1588"/>
            </a:xfrm>
            <a:prstGeom prst="line">
              <a:avLst/>
            </a:prstGeom>
            <a:ln w="28575">
              <a:solidFill>
                <a:srgbClr val="F79646"/>
              </a:solidFill>
              <a:prstDash val="dot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</p:spPr>
          <p:txBody>
            <a:bodyPr lIns="0" tIns="0" rIns="0" bIns="0"/>
            <a:lstStyle/>
            <a:p>
              <a:pPr lvl="0">
                <a:defRPr sz="1200">
                  <a:latin typeface="+mn-lt"/>
                  <a:ea typeface="+mn-ea"/>
                  <a:cs typeface="+mn-cs"/>
                  <a:sym typeface="Helvetica"/>
                </a:defRPr>
              </a:pPr>
              <a:endParaRPr sz="1200"/>
            </a:p>
          </p:txBody>
        </p:sp>
      </p:grpSp>
      <p:sp>
        <p:nvSpPr>
          <p:cNvPr id="4" name="Left-Right Arrow 3"/>
          <p:cNvSpPr/>
          <p:nvPr/>
        </p:nvSpPr>
        <p:spPr>
          <a:xfrm>
            <a:off x="2813725" y="3477081"/>
            <a:ext cx="962585" cy="594861"/>
          </a:xfrm>
          <a:prstGeom prst="leftRightArrow">
            <a:avLst/>
          </a:prstGeom>
          <a:solidFill>
            <a:srgbClr val="C8DB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46</a:t>
            </a:fld>
            <a:endParaRPr lang="en-US"/>
          </a:p>
        </p:txBody>
      </p:sp>
      <p:sp>
        <p:nvSpPr>
          <p:cNvPr id="75" name="Shape 280">
            <a:extLst>
              <a:ext uri="{FF2B5EF4-FFF2-40B4-BE49-F238E27FC236}">
                <a16:creationId xmlns:a16="http://schemas.microsoft.com/office/drawing/2014/main" id="{E0F3B3F9-0EEB-E244-9353-E9B71C4CAEE1}"/>
              </a:ext>
            </a:extLst>
          </p:cNvPr>
          <p:cNvSpPr/>
          <p:nvPr/>
        </p:nvSpPr>
        <p:spPr>
          <a:xfrm>
            <a:off x="1693081" y="3968351"/>
            <a:ext cx="769664" cy="586655"/>
          </a:xfrm>
          <a:prstGeom prst="rect">
            <a:avLst/>
          </a:prstGeom>
          <a:solidFill>
            <a:srgbClr val="B199CC"/>
          </a:solidFill>
          <a:ln w="25400" cap="flat">
            <a:solidFill>
              <a:srgbClr val="8064A2"/>
            </a:solidFill>
            <a:prstDash val="solid"/>
            <a:bevel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pPr lvl="0" algn="ctr">
              <a:defRPr sz="1200"/>
            </a:pPr>
            <a:endParaRPr sz="1200"/>
          </a:p>
        </p:txBody>
      </p:sp>
      <p:sp>
        <p:nvSpPr>
          <p:cNvPr id="76" name="Shape 281">
            <a:extLst>
              <a:ext uri="{FF2B5EF4-FFF2-40B4-BE49-F238E27FC236}">
                <a16:creationId xmlns:a16="http://schemas.microsoft.com/office/drawing/2014/main" id="{B3EE7FE8-F154-1B4A-91F6-A3EA1655C79C}"/>
              </a:ext>
            </a:extLst>
          </p:cNvPr>
          <p:cNvSpPr/>
          <p:nvPr/>
        </p:nvSpPr>
        <p:spPr>
          <a:xfrm>
            <a:off x="1730299" y="3981939"/>
            <a:ext cx="677277" cy="5539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numCol="1" anchor="t">
            <a:spAutoFit/>
          </a:bodyPr>
          <a:lstStyle>
            <a:lvl1pPr algn="ctr">
              <a:defRPr sz="1200"/>
            </a:lvl1pPr>
          </a:lstStyle>
          <a:p>
            <a:pPr lvl="0">
              <a:defRPr sz="1800"/>
            </a:pPr>
            <a:r>
              <a:t>Metric Set</a:t>
            </a:r>
          </a:p>
        </p:txBody>
      </p:sp>
      <p:sp>
        <p:nvSpPr>
          <p:cNvPr id="77" name="Shape 283">
            <a:extLst>
              <a:ext uri="{FF2B5EF4-FFF2-40B4-BE49-F238E27FC236}">
                <a16:creationId xmlns:a16="http://schemas.microsoft.com/office/drawing/2014/main" id="{7EF7B7CC-F768-DE41-9F73-5CF3ED845661}"/>
              </a:ext>
            </a:extLst>
          </p:cNvPr>
          <p:cNvSpPr/>
          <p:nvPr/>
        </p:nvSpPr>
        <p:spPr>
          <a:xfrm>
            <a:off x="1774914" y="3405316"/>
            <a:ext cx="788161" cy="586655"/>
          </a:xfrm>
          <a:prstGeom prst="rect">
            <a:avLst/>
          </a:prstGeom>
          <a:solidFill>
            <a:srgbClr val="B199CC"/>
          </a:solidFill>
          <a:ln w="25400" cap="flat">
            <a:solidFill>
              <a:srgbClr val="8064A2"/>
            </a:solidFill>
            <a:prstDash val="solid"/>
            <a:bevel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pPr lvl="0" algn="ctr">
              <a:defRPr sz="1200"/>
            </a:pPr>
            <a:endParaRPr sz="1200"/>
          </a:p>
        </p:txBody>
      </p:sp>
      <p:sp>
        <p:nvSpPr>
          <p:cNvPr id="78" name="Shape 284">
            <a:extLst>
              <a:ext uri="{FF2B5EF4-FFF2-40B4-BE49-F238E27FC236}">
                <a16:creationId xmlns:a16="http://schemas.microsoft.com/office/drawing/2014/main" id="{1B2E9D22-B454-8444-BE14-D6C796D02B47}"/>
              </a:ext>
            </a:extLst>
          </p:cNvPr>
          <p:cNvSpPr/>
          <p:nvPr/>
        </p:nvSpPr>
        <p:spPr>
          <a:xfrm>
            <a:off x="1825141" y="3405316"/>
            <a:ext cx="637604" cy="5539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numCol="1" anchor="t">
            <a:spAutoFit/>
          </a:bodyPr>
          <a:lstStyle>
            <a:lvl1pPr algn="ctr">
              <a:defRPr sz="1200"/>
            </a:lvl1pPr>
          </a:lstStyle>
          <a:p>
            <a:pPr lvl="0">
              <a:defRPr sz="1800"/>
            </a:pPr>
            <a:r>
              <a:t>Metric Set</a:t>
            </a:r>
          </a:p>
        </p:txBody>
      </p:sp>
      <p:sp>
        <p:nvSpPr>
          <p:cNvPr id="79" name="Shape 286">
            <a:extLst>
              <a:ext uri="{FF2B5EF4-FFF2-40B4-BE49-F238E27FC236}">
                <a16:creationId xmlns:a16="http://schemas.microsoft.com/office/drawing/2014/main" id="{387484CD-C8B5-754E-8074-361569568EA4}"/>
              </a:ext>
            </a:extLst>
          </p:cNvPr>
          <p:cNvSpPr/>
          <p:nvPr/>
        </p:nvSpPr>
        <p:spPr>
          <a:xfrm>
            <a:off x="1838676" y="2903965"/>
            <a:ext cx="806232" cy="586656"/>
          </a:xfrm>
          <a:prstGeom prst="rect">
            <a:avLst/>
          </a:prstGeom>
          <a:solidFill>
            <a:srgbClr val="B199CC"/>
          </a:solidFill>
          <a:ln w="25400" cap="flat">
            <a:solidFill>
              <a:srgbClr val="8064A2"/>
            </a:solidFill>
            <a:prstDash val="solid"/>
            <a:bevel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pPr lvl="0" algn="ctr">
              <a:defRPr sz="1200"/>
            </a:pPr>
            <a:endParaRPr sz="1200"/>
          </a:p>
        </p:txBody>
      </p:sp>
      <p:sp>
        <p:nvSpPr>
          <p:cNvPr id="80" name="Shape 287">
            <a:extLst>
              <a:ext uri="{FF2B5EF4-FFF2-40B4-BE49-F238E27FC236}">
                <a16:creationId xmlns:a16="http://schemas.microsoft.com/office/drawing/2014/main" id="{FB8C1AF8-F35A-A346-B3F7-ED538B7CB9AC}"/>
              </a:ext>
            </a:extLst>
          </p:cNvPr>
          <p:cNvSpPr/>
          <p:nvPr/>
        </p:nvSpPr>
        <p:spPr>
          <a:xfrm>
            <a:off x="1894440" y="2903965"/>
            <a:ext cx="720972" cy="5539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numCol="1" anchor="t">
            <a:spAutoFit/>
          </a:bodyPr>
          <a:lstStyle>
            <a:lvl1pPr algn="ctr">
              <a:defRPr sz="1200"/>
            </a:lvl1pPr>
          </a:lstStyle>
          <a:p>
            <a:pPr lvl="0">
              <a:defRPr sz="1800"/>
            </a:pPr>
            <a:r>
              <a:t>Metric Set</a:t>
            </a:r>
          </a:p>
        </p:txBody>
      </p:sp>
      <p:sp>
        <p:nvSpPr>
          <p:cNvPr id="81" name="Shape 289">
            <a:extLst>
              <a:ext uri="{FF2B5EF4-FFF2-40B4-BE49-F238E27FC236}">
                <a16:creationId xmlns:a16="http://schemas.microsoft.com/office/drawing/2014/main" id="{AE45D3A0-0D72-AB41-977C-960D959103A9}"/>
              </a:ext>
            </a:extLst>
          </p:cNvPr>
          <p:cNvSpPr/>
          <p:nvPr/>
        </p:nvSpPr>
        <p:spPr>
          <a:xfrm>
            <a:off x="1865270" y="2410757"/>
            <a:ext cx="830238" cy="586655"/>
          </a:xfrm>
          <a:prstGeom prst="rect">
            <a:avLst/>
          </a:prstGeom>
          <a:solidFill>
            <a:srgbClr val="B199CC"/>
          </a:solidFill>
          <a:ln w="25400" cap="flat">
            <a:solidFill>
              <a:srgbClr val="8064A2"/>
            </a:solidFill>
            <a:prstDash val="solid"/>
            <a:bevel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pPr lvl="0" algn="ctr">
              <a:defRPr sz="1200"/>
            </a:pPr>
            <a:endParaRPr sz="1200"/>
          </a:p>
        </p:txBody>
      </p:sp>
      <p:sp>
        <p:nvSpPr>
          <p:cNvPr id="82" name="Shape 290">
            <a:extLst>
              <a:ext uri="{FF2B5EF4-FFF2-40B4-BE49-F238E27FC236}">
                <a16:creationId xmlns:a16="http://schemas.microsoft.com/office/drawing/2014/main" id="{E64AB0F2-5E46-8146-8B95-C17C26F807FF}"/>
              </a:ext>
            </a:extLst>
          </p:cNvPr>
          <p:cNvSpPr/>
          <p:nvPr/>
        </p:nvSpPr>
        <p:spPr>
          <a:xfrm>
            <a:off x="1981200" y="2410757"/>
            <a:ext cx="714307" cy="5539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numCol="1" anchor="t">
            <a:spAutoFit/>
          </a:bodyPr>
          <a:lstStyle>
            <a:lvl1pPr algn="ctr">
              <a:defRPr sz="1200"/>
            </a:lvl1pPr>
          </a:lstStyle>
          <a:p>
            <a:pPr lvl="0">
              <a:defRPr sz="1800"/>
            </a:pPr>
            <a:r>
              <a:rPr dirty="0"/>
              <a:t>Metric Set</a:t>
            </a:r>
          </a:p>
        </p:txBody>
      </p:sp>
    </p:spTree>
    <p:extLst>
      <p:ext uri="{BB962C8B-B14F-4D97-AF65-F5344CB8AC3E}">
        <p14:creationId xmlns:p14="http://schemas.microsoft.com/office/powerpoint/2010/main" val="102323802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676275" y="207535"/>
            <a:ext cx="9929751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0070C0"/>
                </a:solidFill>
                <a:latin typeface="+mn-lt"/>
              </a:rPr>
              <a:t>Configure a LDMS Daemon (ldmsd) to Aggregate Metric Set(s)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676275" y="1683330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Goals:</a:t>
            </a:r>
          </a:p>
          <a:p>
            <a:pPr marL="231775" indent="-231775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Add list of connections to a ldmsd (connections to sampler ldmsd(s))</a:t>
            </a:r>
          </a:p>
          <a:p>
            <a:pPr marL="231775" indent="-231775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Start the connections</a:t>
            </a:r>
          </a:p>
          <a:p>
            <a:pPr marL="231775" indent="-231775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Create an “update policy”</a:t>
            </a:r>
          </a:p>
          <a:p>
            <a:pPr marL="463550" lvl="1" indent="-263525">
              <a:buFont typeface="Courier New" panose="02070309020205020404" pitchFamily="49" charset="0"/>
              <a:buChar char="o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Define an “update policy” update period and offset</a:t>
            </a:r>
          </a:p>
          <a:p>
            <a:pPr marL="463550" lvl="1" indent="-263525">
              <a:buFont typeface="Courier New" panose="02070309020205020404" pitchFamily="49" charset="0"/>
              <a:buChar char="o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Define which sets an update policy refers to (or all)</a:t>
            </a:r>
          </a:p>
          <a:p>
            <a:pPr marL="231775" indent="-231775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Start the “update policy”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98907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877" y="111395"/>
            <a:ext cx="9565928" cy="1345326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2C70BA"/>
                </a:solidFill>
                <a:latin typeface="+mn-lt"/>
              </a:rPr>
              <a:t>Start a ldmsd That Will Be Used For Aggregation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1105" y="1543622"/>
            <a:ext cx="11098669" cy="4351338"/>
          </a:xfrm>
        </p:spPr>
        <p:txBody>
          <a:bodyPr>
            <a:normAutofit/>
          </a:bodyPr>
          <a:lstStyle/>
          <a:p>
            <a:pPr marL="231775" indent="-231775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(Re)start the sampler ldmsd from the previous exercise (can keep both meminfo and vmstat) using a configuration file</a:t>
            </a:r>
          </a:p>
          <a:p>
            <a:pPr marL="231775" indent="-231775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Start a new aggregator ldmsd with minimum configuration:</a:t>
            </a:r>
            <a:endParaRPr lang="en-US" sz="2000" dirty="0">
              <a:solidFill>
                <a:prstClr val="black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tx1"/>
                </a:solidFill>
                <a:latin typeface="Lucida Console" panose="020B0609040504020204" pitchFamily="49" charset="0"/>
              </a:rPr>
              <a:t>$</a:t>
            </a:r>
            <a:r>
              <a:rPr lang="en-US" sz="1800" dirty="0">
                <a:solidFill>
                  <a:prstClr val="black"/>
                </a:solidFill>
                <a:latin typeface="Lucida Console" panose="020B0609040504020204" pitchFamily="49" charset="0"/>
                <a:cs typeface="Arial" panose="020B0604020202020204" pitchFamily="34" charset="0"/>
              </a:rPr>
              <a:t>ldmsd </a:t>
            </a:r>
            <a:r>
              <a:rPr lang="en-US" sz="1800" dirty="0">
                <a:solidFill>
                  <a:srgbClr val="00B050"/>
                </a:solidFill>
                <a:latin typeface="Lucida Console" panose="020B0609040504020204" pitchFamily="49" charset="0"/>
                <a:cs typeface="Arial" panose="020B0604020202020204" pitchFamily="34" charset="0"/>
              </a:rPr>
              <a:t>–x sock:20001</a:t>
            </a:r>
            <a:r>
              <a:rPr lang="en-US" sz="1800" dirty="0">
                <a:solidFill>
                  <a:schemeClr val="accent6">
                    <a:lumMod val="75000"/>
                  </a:schemeClr>
                </a:solidFill>
                <a:latin typeface="Lucida Console" panose="020B0609040504020204" pitchFamily="49" charset="0"/>
                <a:cs typeface="Arial" panose="020B0604020202020204" pitchFamily="34" charset="0"/>
              </a:rPr>
              <a:t> </a:t>
            </a:r>
            <a:r>
              <a:rPr lang="en-US" sz="1800" dirty="0">
                <a:solidFill>
                  <a:srgbClr val="B75F29"/>
                </a:solidFill>
                <a:latin typeface="Lucida Console" panose="020B0609040504020204" pitchFamily="49" charset="0"/>
                <a:cs typeface="Arial" panose="020B0604020202020204" pitchFamily="34" charset="0"/>
              </a:rPr>
              <a:t>–l ~/ldmscon2021/basic/exercises/ldms/logs/agg1.log</a:t>
            </a:r>
            <a:endParaRPr lang="en-US" sz="2000" dirty="0">
              <a:solidFill>
                <a:srgbClr val="0070C0"/>
              </a:solidFill>
              <a:latin typeface="Lucida Console" panose="020B0609040504020204" pitchFamily="49" charset="0"/>
              <a:cs typeface="Arial" panose="020B0604020202020204" pitchFamily="34" charset="0"/>
            </a:endParaRPr>
          </a:p>
          <a:p>
            <a:pPr mar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sz="20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-x: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Transport 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listening port</a:t>
            </a:r>
          </a:p>
          <a:p>
            <a:pPr mar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sz="2000" dirty="0">
                <a:solidFill>
                  <a:srgbClr val="B75F2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-l:</a:t>
            </a:r>
            <a:r>
              <a:rPr lang="en-US" dirty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Specify the log file path and name (this is not strictly necessary)</a:t>
            </a:r>
          </a:p>
          <a:p>
            <a:pPr marL="0" indent="0">
              <a:buNone/>
            </a:pPr>
            <a:endParaRPr lang="en-US" sz="2000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sz="20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NOTE:</a:t>
            </a:r>
            <a:r>
              <a:rPr lang="en-US" sz="2000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We are using 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10001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for our sampler and port 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20001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for our aggregator.</a:t>
            </a:r>
          </a:p>
        </p:txBody>
      </p:sp>
      <p:sp>
        <p:nvSpPr>
          <p:cNvPr id="4" name="Rectangle 3"/>
          <p:cNvSpPr/>
          <p:nvPr/>
        </p:nvSpPr>
        <p:spPr>
          <a:xfrm>
            <a:off x="532475" y="2619268"/>
            <a:ext cx="10190941" cy="40102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48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978D99B-540F-1243-8018-F688E5B5F4B8}"/>
              </a:ext>
            </a:extLst>
          </p:cNvPr>
          <p:cNvSpPr/>
          <p:nvPr/>
        </p:nvSpPr>
        <p:spPr>
          <a:xfrm>
            <a:off x="546868" y="3069866"/>
            <a:ext cx="7488768" cy="72627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76568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3145" y="86447"/>
            <a:ext cx="9349095" cy="1078422"/>
          </a:xfrm>
        </p:spPr>
        <p:txBody>
          <a:bodyPr>
            <a:normAutofit fontScale="90000"/>
          </a:bodyPr>
          <a:lstStyle/>
          <a:p>
            <a:r>
              <a:rPr lang="en-US" sz="4000" dirty="0">
                <a:solidFill>
                  <a:srgbClr val="0070C0"/>
                </a:solidFill>
                <a:latin typeface="+mn-lt"/>
              </a:rPr>
              <a:t>Interactive Aggregator Configuration Using the ldmsd_controller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3145" y="1469422"/>
            <a:ext cx="10515600" cy="4351338"/>
          </a:xfrm>
        </p:spPr>
        <p:txBody>
          <a:bodyPr>
            <a:normAutofit/>
          </a:bodyPr>
          <a:lstStyle/>
          <a:p>
            <a:pPr marL="231775" indent="-231775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Set up “ldmsd_controller” connection to the aggregator over socket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  <a:latin typeface="Lucida Console" panose="020B0609040504020204" pitchFamily="49" charset="0"/>
              </a:rPr>
              <a:t>$ldmsd_controller --host localhost --port 20001</a:t>
            </a:r>
          </a:p>
          <a:p>
            <a:pPr marL="0" indent="0">
              <a:buNone/>
            </a:pPr>
            <a:r>
              <a:rPr lang="en-US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Welcome to the LDMSD control processor</a:t>
            </a:r>
          </a:p>
          <a:p>
            <a:pPr marL="0" indent="0">
              <a:buNone/>
            </a:pPr>
            <a:r>
              <a:rPr lang="en-US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sock:localhost:20002&gt;</a:t>
            </a:r>
          </a:p>
          <a:p>
            <a:pPr marL="0" indent="0">
              <a:buNone/>
            </a:pPr>
            <a:endParaRPr lang="en-US" sz="2400" dirty="0">
              <a:solidFill>
                <a:srgbClr val="FF0000"/>
              </a:solidFill>
              <a:latin typeface="Lucida Console" panose="020B0609040504020204" pitchFamily="49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25435" y="1876688"/>
            <a:ext cx="9099176" cy="39545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709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2204" y="226611"/>
            <a:ext cx="8229600" cy="1152331"/>
          </a:xfrm>
        </p:spPr>
        <p:txBody>
          <a:bodyPr>
            <a:noAutofit/>
          </a:bodyPr>
          <a:lstStyle/>
          <a:p>
            <a:r>
              <a:rPr lang="en-US" sz="3200" dirty="0">
                <a:solidFill>
                  <a:srgbClr val="0070C0"/>
                </a:solidFill>
                <a:latin typeface="+mn-lt"/>
              </a:rPr>
              <a:t>Lightweight Distributed Metric Service (LDMS) High Level Overview</a:t>
            </a:r>
          </a:p>
        </p:txBody>
      </p:sp>
      <p:pic>
        <p:nvPicPr>
          <p:cNvPr id="4" name="Picture 3" descr="muzial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0947" y="1216127"/>
            <a:ext cx="6785083" cy="444465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420159" y="5719607"/>
            <a:ext cx="27092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 Only the current data is retained on-node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94069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343" y="207535"/>
            <a:ext cx="9715500" cy="891918"/>
          </a:xfrm>
        </p:spPr>
        <p:txBody>
          <a:bodyPr>
            <a:normAutofit fontScale="90000"/>
          </a:bodyPr>
          <a:lstStyle/>
          <a:p>
            <a:r>
              <a:rPr lang="en-US" sz="4000" dirty="0">
                <a:solidFill>
                  <a:srgbClr val="2C70BA"/>
                </a:solidFill>
                <a:latin typeface="+mn-lt"/>
              </a:rPr>
              <a:t>Simple Aggregator Producer Configuration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5246" y="1253330"/>
            <a:ext cx="10761507" cy="4468597"/>
          </a:xfrm>
        </p:spPr>
        <p:txBody>
          <a:bodyPr>
            <a:normAutofit fontScale="92500" lnSpcReduction="20000"/>
          </a:bodyPr>
          <a:lstStyle/>
          <a:p>
            <a:pPr marL="231775" indent="-231775">
              <a:lnSpc>
                <a:spcPct val="12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Configure the aggregator to aggregate from your sampler daemon (listening on port 10001)</a:t>
            </a:r>
            <a:endParaRPr lang="en-US" sz="2200" dirty="0">
              <a:solidFill>
                <a:prstClr val="black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1" indent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900" dirty="0">
                <a:solidFill>
                  <a:prstClr val="black"/>
                </a:solidFill>
                <a:latin typeface="Lucida Console" panose="020B0609040504020204" pitchFamily="49" charset="0"/>
              </a:rPr>
              <a:t>sock:localhost:20001&gt; </a:t>
            </a:r>
            <a:r>
              <a:rPr lang="en-US" sz="1900" dirty="0">
                <a:solidFill>
                  <a:srgbClr val="0070C0"/>
                </a:solidFill>
                <a:latin typeface="Lucida Console" panose="020B0609040504020204" pitchFamily="49" charset="0"/>
              </a:rPr>
              <a:t>prdcr_add </a:t>
            </a:r>
            <a:r>
              <a:rPr lang="en-US" sz="1900" dirty="0">
                <a:solidFill>
                  <a:srgbClr val="FF0000"/>
                </a:solidFill>
                <a:latin typeface="Lucida Console" panose="020B0609040504020204" pitchFamily="49" charset="0"/>
              </a:rPr>
              <a:t>name</a:t>
            </a:r>
            <a:r>
              <a:rPr lang="en-US" sz="1900" dirty="0">
                <a:solidFill>
                  <a:srgbClr val="0070C0"/>
                </a:solidFill>
                <a:latin typeface="Lucida Console" panose="020B0609040504020204" pitchFamily="49" charset="0"/>
              </a:rPr>
              <a:t>=prdcr1 </a:t>
            </a:r>
            <a:r>
              <a:rPr lang="en-US" sz="1900" dirty="0">
                <a:solidFill>
                  <a:srgbClr val="7030A1"/>
                </a:solidFill>
                <a:latin typeface="Lucida Console" panose="020B0609040504020204" pitchFamily="49" charset="0"/>
              </a:rPr>
              <a:t>host</a:t>
            </a:r>
            <a:r>
              <a:rPr lang="en-US" sz="1900" dirty="0">
                <a:solidFill>
                  <a:srgbClr val="0070C0"/>
                </a:solidFill>
                <a:latin typeface="Lucida Console" panose="020B0609040504020204" pitchFamily="49" charset="0"/>
              </a:rPr>
              <a:t>=$HOSTNAME </a:t>
            </a:r>
            <a:r>
              <a:rPr lang="en-US" sz="1900" dirty="0">
                <a:solidFill>
                  <a:schemeClr val="accent5">
                    <a:lumMod val="60000"/>
                    <a:lumOff val="40000"/>
                  </a:schemeClr>
                </a:solidFill>
                <a:latin typeface="Lucida Console" panose="020B0609040504020204" pitchFamily="49" charset="0"/>
              </a:rPr>
              <a:t>port</a:t>
            </a:r>
            <a:r>
              <a:rPr lang="en-US" sz="1900" dirty="0">
                <a:solidFill>
                  <a:srgbClr val="0070C0"/>
                </a:solidFill>
                <a:latin typeface="Lucida Console" panose="020B0609040504020204" pitchFamily="49" charset="0"/>
              </a:rPr>
              <a:t>=10001 </a:t>
            </a:r>
            <a:r>
              <a:rPr lang="en-US" sz="1900" dirty="0">
                <a:solidFill>
                  <a:schemeClr val="accent2">
                    <a:lumMod val="50000"/>
                  </a:schemeClr>
                </a:solidFill>
                <a:latin typeface="Lucida Console" panose="020B0609040504020204" pitchFamily="49" charset="0"/>
              </a:rPr>
              <a:t>xprt</a:t>
            </a:r>
            <a:r>
              <a:rPr lang="en-US" sz="1900" dirty="0">
                <a:solidFill>
                  <a:srgbClr val="0070C0"/>
                </a:solidFill>
                <a:latin typeface="Lucida Console" panose="020B0609040504020204" pitchFamily="49" charset="0"/>
              </a:rPr>
              <a:t>=sock </a:t>
            </a:r>
            <a:r>
              <a:rPr lang="en-US" sz="1900" dirty="0">
                <a:solidFill>
                  <a:schemeClr val="accent2"/>
                </a:solidFill>
                <a:latin typeface="Lucida Console" panose="020B0609040504020204" pitchFamily="49" charset="0"/>
              </a:rPr>
              <a:t>type</a:t>
            </a:r>
            <a:r>
              <a:rPr lang="en-US" sz="1900" dirty="0">
                <a:solidFill>
                  <a:srgbClr val="0070C0"/>
                </a:solidFill>
                <a:latin typeface="Lucida Console" panose="020B0609040504020204" pitchFamily="49" charset="0"/>
              </a:rPr>
              <a:t>=active </a:t>
            </a:r>
            <a:r>
              <a:rPr lang="en-US" sz="1900" dirty="0">
                <a:solidFill>
                  <a:srgbClr val="00B050"/>
                </a:solidFill>
                <a:latin typeface="Lucida Console" panose="020B0609040504020204" pitchFamily="49" charset="0"/>
              </a:rPr>
              <a:t>interval</a:t>
            </a:r>
            <a:r>
              <a:rPr lang="en-US" sz="1900" dirty="0">
                <a:solidFill>
                  <a:srgbClr val="0070C0"/>
                </a:solidFill>
                <a:latin typeface="Lucida Console" panose="020B0609040504020204" pitchFamily="49" charset="0"/>
              </a:rPr>
              <a:t>=20000000</a:t>
            </a:r>
          </a:p>
          <a:p>
            <a:pPr marL="0" lvl="1" indent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900" dirty="0">
                <a:solidFill>
                  <a:prstClr val="black"/>
                </a:solidFill>
                <a:latin typeface="Lucida Console" panose="020B0609040504020204" pitchFamily="49" charset="0"/>
              </a:rPr>
              <a:t>sock:localhost:20001&gt; </a:t>
            </a:r>
            <a:r>
              <a:rPr lang="en-US" sz="1900" dirty="0">
                <a:solidFill>
                  <a:srgbClr val="0070C0"/>
                </a:solidFill>
                <a:latin typeface="Lucida Console" panose="020B0609040504020204" pitchFamily="49" charset="0"/>
              </a:rPr>
              <a:t>prdcr_start name=prdcr1</a:t>
            </a:r>
            <a:endParaRPr lang="en-US" sz="19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endParaRPr lang="en-US" sz="2600" dirty="0">
              <a:solidFill>
                <a:srgbClr val="FF0000"/>
              </a:solidFill>
            </a:endParaRPr>
          </a:p>
          <a:p>
            <a:r>
              <a:rPr lang="en-US" sz="24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name: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policy tag (this is just a string)</a:t>
            </a:r>
          </a:p>
          <a:p>
            <a:r>
              <a:rPr lang="en-US" sz="24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host: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hostname of the sampler daemon that this aggregator is connecting to (e.g., node-1)</a:t>
            </a:r>
            <a:endParaRPr lang="en-US" sz="2400" i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solidFill>
                  <a:schemeClr val="accent5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port</a:t>
            </a:r>
            <a:r>
              <a:rPr lang="en-US" sz="2400" dirty="0">
                <a:solidFill>
                  <a:srgbClr val="123DD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Port the sampler daemon listens on</a:t>
            </a:r>
          </a:p>
          <a:p>
            <a:r>
              <a:rPr lang="en-US" sz="2400" dirty="0">
                <a:solidFill>
                  <a:srgbClr val="853B0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xprt: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Transport the sampler daemon listens on</a:t>
            </a:r>
          </a:p>
          <a:p>
            <a:r>
              <a:rPr lang="en-US" sz="2400" dirty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type: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Choose “active” (aggregator will initiate the connection with the sampler)</a:t>
            </a:r>
          </a:p>
          <a:p>
            <a:r>
              <a:rPr lang="en-US" sz="24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interval: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Re-connect interval (set to 20 seconds) (</a:t>
            </a:r>
            <a:r>
              <a:rPr lang="en-US" sz="2400" i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This is </a:t>
            </a:r>
            <a:r>
              <a:rPr lang="en-US" sz="2400" b="1" i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NOT</a:t>
            </a:r>
            <a:r>
              <a:rPr lang="en-US" sz="2400" i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i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update interval</a:t>
            </a:r>
            <a:r>
              <a:rPr lang="en-US" sz="2400" i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endParaRPr lang="en-US" sz="20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endParaRPr lang="en-US" sz="2000" dirty="0"/>
          </a:p>
        </p:txBody>
      </p:sp>
      <p:sp>
        <p:nvSpPr>
          <p:cNvPr id="4" name="Rectangle 3"/>
          <p:cNvSpPr/>
          <p:nvPr/>
        </p:nvSpPr>
        <p:spPr>
          <a:xfrm>
            <a:off x="652908" y="1639267"/>
            <a:ext cx="9765710" cy="108661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337560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189841"/>
            <a:ext cx="9963150" cy="1325563"/>
          </a:xfrm>
        </p:spPr>
        <p:txBody>
          <a:bodyPr/>
          <a:lstStyle/>
          <a:p>
            <a:r>
              <a:rPr lang="en-US" sz="4000" dirty="0">
                <a:solidFill>
                  <a:srgbClr val="2C70BA"/>
                </a:solidFill>
                <a:latin typeface="+mn-lt"/>
              </a:rPr>
              <a:t>Check Aggregator Status </a:t>
            </a:r>
            <a:br>
              <a:rPr lang="en-US" sz="4000" dirty="0">
                <a:solidFill>
                  <a:srgbClr val="2C70BA"/>
                </a:solidFill>
                <a:latin typeface="+mn-lt"/>
              </a:rPr>
            </a:br>
            <a:r>
              <a:rPr lang="en-US" sz="2000" dirty="0">
                <a:solidFill>
                  <a:srgbClr val="0070C0"/>
                </a:solidFill>
                <a:latin typeface="+mn-lt"/>
              </a:rPr>
              <a:t>(</a:t>
            </a:r>
            <a:r>
              <a:rPr lang="en-US" sz="2000" b="1" dirty="0">
                <a:solidFill>
                  <a:srgbClr val="0070C0"/>
                </a:solidFill>
                <a:latin typeface="+mn-lt"/>
              </a:rPr>
              <a:t>after producer </a:t>
            </a:r>
            <a:r>
              <a:rPr lang="en-US" sz="2000" dirty="0">
                <a:solidFill>
                  <a:srgbClr val="0070C0"/>
                </a:solidFill>
                <a:latin typeface="+mn-lt"/>
              </a:rPr>
              <a:t>(prdcr) is started but </a:t>
            </a:r>
            <a:r>
              <a:rPr lang="en-US" sz="2000" b="1" dirty="0">
                <a:solidFill>
                  <a:srgbClr val="0070C0"/>
                </a:solidFill>
                <a:latin typeface="+mn-lt"/>
              </a:rPr>
              <a:t>before</a:t>
            </a:r>
            <a:r>
              <a:rPr lang="en-US" sz="2000" dirty="0">
                <a:solidFill>
                  <a:srgbClr val="0070C0"/>
                </a:solidFill>
                <a:latin typeface="+mn-lt"/>
              </a:rPr>
              <a:t> the </a:t>
            </a:r>
            <a:r>
              <a:rPr lang="en-US" sz="2000" b="1" dirty="0">
                <a:solidFill>
                  <a:srgbClr val="0070C0"/>
                </a:solidFill>
                <a:latin typeface="+mn-lt"/>
              </a:rPr>
              <a:t>updater</a:t>
            </a:r>
            <a:r>
              <a:rPr lang="en-US" sz="2000" dirty="0">
                <a:solidFill>
                  <a:srgbClr val="0070C0"/>
                </a:solidFill>
                <a:latin typeface="+mn-lt"/>
              </a:rPr>
              <a:t> (updtr) is started)</a:t>
            </a:r>
            <a:endParaRPr lang="en-US" sz="2400" dirty="0">
              <a:solidFill>
                <a:srgbClr val="0070C0"/>
              </a:solidFill>
              <a:latin typeface="+mn-lt"/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45673" y="1594779"/>
            <a:ext cx="714804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sock:localhost:20001&gt; </a:t>
            </a:r>
            <a:r>
              <a:rPr lang="en-US" sz="1800" dirty="0">
                <a:solidFill>
                  <a:srgbClr val="0070C0"/>
                </a:solidFill>
                <a:latin typeface="Lucida Console" panose="020B0609040504020204" pitchFamily="49" charset="0"/>
              </a:rPr>
              <a:t>status</a:t>
            </a:r>
            <a:endParaRPr lang="en-US" sz="1800" dirty="0"/>
          </a:p>
        </p:txBody>
      </p:sp>
      <p:sp>
        <p:nvSpPr>
          <p:cNvPr id="7" name="Rectangle 6"/>
          <p:cNvSpPr/>
          <p:nvPr/>
        </p:nvSpPr>
        <p:spPr>
          <a:xfrm>
            <a:off x="783632" y="1554439"/>
            <a:ext cx="4051604" cy="38519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51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5441B8-AE63-A84C-906D-259575A8FB30}"/>
              </a:ext>
            </a:extLst>
          </p:cNvPr>
          <p:cNvSpPr txBox="1"/>
          <p:nvPr/>
        </p:nvSpPr>
        <p:spPr>
          <a:xfrm>
            <a:off x="825196" y="2516409"/>
            <a:ext cx="108069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Name         Type         Interval     Offset       </a:t>
            </a:r>
            <a:r>
              <a:rPr lang="en-US" dirty="0" err="1"/>
              <a:t>Libpath</a:t>
            </a:r>
            <a:endParaRPr lang="en-US" dirty="0"/>
          </a:p>
          <a:p>
            <a:r>
              <a:rPr lang="en-US" dirty="0"/>
              <a:t>------------ ------------ ------------ ------------ ------------</a:t>
            </a:r>
          </a:p>
          <a:p>
            <a:r>
              <a:rPr lang="en-US" dirty="0"/>
              <a:t>Name             Host             Port         Transport    State</a:t>
            </a:r>
          </a:p>
          <a:p>
            <a:r>
              <a:rPr lang="en-US" dirty="0"/>
              <a:t>---------------- ---------------- ------------ ------------ ------------</a:t>
            </a:r>
          </a:p>
          <a:p>
            <a:r>
              <a:rPr lang="en-US" dirty="0"/>
              <a:t>prdcr1           node-1       10001        sock       CONNECTED   </a:t>
            </a:r>
          </a:p>
          <a:p>
            <a:r>
              <a:rPr lang="en-US" dirty="0"/>
              <a:t>    node-1/meminfo meminfo</a:t>
            </a:r>
          </a:p>
          <a:p>
            <a:r>
              <a:rPr lang="en-US" dirty="0"/>
              <a:t>    node-1/vmstat  vmstat</a:t>
            </a:r>
          </a:p>
          <a:p>
            <a:r>
              <a:rPr lang="en-US" dirty="0"/>
              <a:t>Name             Interval     Offset       Mode            State</a:t>
            </a:r>
          </a:p>
          <a:p>
            <a:r>
              <a:rPr lang="en-US" dirty="0"/>
              <a:t>---------------- ------------ ------------ --------------- ------------</a:t>
            </a:r>
          </a:p>
          <a:p>
            <a:r>
              <a:rPr lang="en-US" dirty="0"/>
              <a:t>Name             Container        Schema           Plugin           State</a:t>
            </a:r>
          </a:p>
          <a:p>
            <a:r>
              <a:rPr lang="en-US" dirty="0"/>
              <a:t>---------------- ---------------- ---------------- ---------------- ------------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77958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7995" y="136525"/>
            <a:ext cx="9214657" cy="1252437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0070C0"/>
                </a:solidFill>
                <a:latin typeface="+mn-lt"/>
              </a:rPr>
              <a:t>Query </a:t>
            </a:r>
            <a:r>
              <a:rPr lang="en-US" sz="4000" dirty="0">
                <a:solidFill>
                  <a:srgbClr val="2C70BA"/>
                </a:solidFill>
                <a:latin typeface="+mn-lt"/>
              </a:rPr>
              <a:t>Current Metric Values On </a:t>
            </a:r>
            <a:r>
              <a:rPr lang="en-US" sz="4000" dirty="0">
                <a:solidFill>
                  <a:srgbClr val="0070C0"/>
                </a:solidFill>
                <a:latin typeface="+mn-lt"/>
              </a:rPr>
              <a:t>The Aggregator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4135" y="1928668"/>
            <a:ext cx="10250760" cy="49293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  <a:latin typeface="Lucida Console" panose="020B0609040504020204" pitchFamily="49" charset="0"/>
              </a:rPr>
              <a:t>$</a:t>
            </a:r>
            <a:r>
              <a:rPr lang="en-US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ldms_ls –h localhost -x sock -p 20001 </a:t>
            </a:r>
            <a:r>
              <a:rPr lang="en-US" sz="1800" b="1" dirty="0">
                <a:latin typeface="Lucida Console" panose="020B0609040504020204" pitchFamily="49" charset="0"/>
              </a:rPr>
              <a:t>-l</a:t>
            </a:r>
          </a:p>
          <a:p>
            <a:pPr marL="0" indent="0">
              <a:buNone/>
            </a:pPr>
            <a:endParaRPr lang="en-US" sz="1800" dirty="0">
              <a:solidFill>
                <a:srgbClr val="6060FF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  <a:latin typeface="Lucida Console" panose="020B0609040504020204" pitchFamily="49" charset="0"/>
              </a:rPr>
              <a:t>$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Note: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While status (previous slide) shows that the aggregator knows what sets the producer has, the ldms_ls query returns nothing because there is no update policy associated with the connected prdcr and the sets have not yet been created and populated with data at the aggregator.</a:t>
            </a:r>
          </a:p>
        </p:txBody>
      </p:sp>
      <p:sp>
        <p:nvSpPr>
          <p:cNvPr id="4" name="Rectangle 3"/>
          <p:cNvSpPr/>
          <p:nvPr/>
        </p:nvSpPr>
        <p:spPr>
          <a:xfrm>
            <a:off x="552572" y="1887105"/>
            <a:ext cx="5986774" cy="14102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59511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2AB54F-18BD-4896-8819-4BDD12B71E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53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CF9118A-4FBA-4D75-84B3-C95BDBCC9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673" y="432919"/>
            <a:ext cx="10193215" cy="891918"/>
          </a:xfrm>
        </p:spPr>
        <p:txBody>
          <a:bodyPr>
            <a:normAutofit fontScale="90000"/>
          </a:bodyPr>
          <a:lstStyle/>
          <a:p>
            <a:r>
              <a:rPr lang="en-US" sz="3600" dirty="0">
                <a:solidFill>
                  <a:schemeClr val="tx1"/>
                </a:solidFill>
                <a:latin typeface="+mn-lt"/>
              </a:rPr>
              <a:t>EXAMPLE: Simple Aggregator Producer Configuration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7DE699C-7B48-420A-B11D-72F00BD11120}"/>
              </a:ext>
            </a:extLst>
          </p:cNvPr>
          <p:cNvSpPr/>
          <p:nvPr/>
        </p:nvSpPr>
        <p:spPr>
          <a:xfrm>
            <a:off x="1146109" y="2793460"/>
            <a:ext cx="9899779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bg2">
                    <a:lumMod val="25000"/>
                  </a:schemeClr>
                </a:solidFill>
                <a:latin typeface="Garamond" charset="0"/>
              </a:rPr>
              <a:t>Please see the simple </a:t>
            </a:r>
            <a:r>
              <a:rPr lang="en-US" sz="3200" dirty="0">
                <a:solidFill>
                  <a:srgbClr val="00ACD9"/>
                </a:solidFill>
                <a:latin typeface="Garamond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Aggregator Producer Configuration </a:t>
            </a:r>
            <a:r>
              <a:rPr lang="en-US" sz="3200" dirty="0">
                <a:solidFill>
                  <a:schemeClr val="bg2">
                    <a:lumMod val="25000"/>
                  </a:schemeClr>
                </a:solidFill>
                <a:latin typeface="Garamond" charset="0"/>
              </a:rPr>
              <a:t>to view a video example of Exercise 2 (slides 48-52).</a:t>
            </a:r>
          </a:p>
        </p:txBody>
      </p:sp>
    </p:spTree>
    <p:extLst>
      <p:ext uri="{BB962C8B-B14F-4D97-AF65-F5344CB8AC3E}">
        <p14:creationId xmlns:p14="http://schemas.microsoft.com/office/powerpoint/2010/main" val="634863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5774"/>
    </mc:Choice>
    <mc:Fallback xmlns="">
      <p:transition spd="slow" advTm="145774"/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3894" y="145755"/>
            <a:ext cx="9451325" cy="976463"/>
          </a:xfrm>
        </p:spPr>
        <p:txBody>
          <a:bodyPr>
            <a:normAutofit fontScale="90000"/>
          </a:bodyPr>
          <a:lstStyle/>
          <a:p>
            <a:r>
              <a:rPr lang="en-US" sz="4000" dirty="0">
                <a:solidFill>
                  <a:srgbClr val="2C70BA"/>
                </a:solidFill>
                <a:latin typeface="+mn-lt"/>
              </a:rPr>
              <a:t>Configure and Start Aggregator Updater Policy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9120" y="1212775"/>
            <a:ext cx="10780059" cy="5219775"/>
          </a:xfrm>
        </p:spPr>
        <p:txBody>
          <a:bodyPr>
            <a:normAutofit/>
          </a:bodyPr>
          <a:lstStyle/>
          <a:p>
            <a:pPr marL="176213" indent="-1762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Configure the aggregator to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update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the “meminfo” set</a:t>
            </a:r>
            <a:endParaRPr lang="en-US" dirty="0">
              <a:solidFill>
                <a:prstClr val="black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sock:localhost:20001&gt; </a:t>
            </a:r>
            <a:r>
              <a:rPr lang="en-US" sz="1800" dirty="0">
                <a:solidFill>
                  <a:srgbClr val="0070C0"/>
                </a:solidFill>
                <a:latin typeface="Lucida Console" panose="020B0609040504020204" pitchFamily="49" charset="0"/>
              </a:rPr>
              <a:t>updtr_add </a:t>
            </a:r>
            <a:r>
              <a:rPr lang="en-US" sz="1800" dirty="0">
                <a:solidFill>
                  <a:srgbClr val="C00000"/>
                </a:solidFill>
                <a:latin typeface="Lucida Console" panose="020B0609040504020204" pitchFamily="49" charset="0"/>
              </a:rPr>
              <a:t>name=updtr1</a:t>
            </a:r>
            <a:r>
              <a:rPr lang="en-US" sz="1800" dirty="0">
                <a:solidFill>
                  <a:srgbClr val="0070C0"/>
                </a:solidFill>
                <a:latin typeface="Lucida Console" panose="020B0609040504020204" pitchFamily="49" charset="0"/>
              </a:rPr>
              <a:t> </a:t>
            </a:r>
            <a:r>
              <a:rPr lang="en-US" sz="1800" dirty="0">
                <a:solidFill>
                  <a:srgbClr val="00B050"/>
                </a:solidFill>
                <a:latin typeface="Lucida Console" panose="020B0609040504020204" pitchFamily="49" charset="0"/>
              </a:rPr>
              <a:t>interval=1000000</a:t>
            </a:r>
            <a:r>
              <a:rPr lang="en-US" sz="1800" dirty="0">
                <a:solidFill>
                  <a:srgbClr val="0070C0"/>
                </a:solidFill>
                <a:latin typeface="Lucida Console" panose="020B0609040504020204" pitchFamily="49" charset="0"/>
              </a:rPr>
              <a:t> </a:t>
            </a:r>
            <a:r>
              <a:rPr lang="en-US" sz="1800" dirty="0">
                <a:solidFill>
                  <a:srgbClr val="7030A0"/>
                </a:solidFill>
                <a:latin typeface="Lucida Console" panose="020B0609040504020204" pitchFamily="49" charset="0"/>
              </a:rPr>
              <a:t>offset=200000</a:t>
            </a:r>
          </a:p>
          <a:p>
            <a:pPr marL="0" indent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sock:localhost:20001&gt; </a:t>
            </a:r>
            <a:r>
              <a:rPr lang="en-US" sz="1800" dirty="0">
                <a:solidFill>
                  <a:srgbClr val="0070C0"/>
                </a:solidFill>
                <a:latin typeface="Lucida Console" panose="020B0609040504020204" pitchFamily="49" charset="0"/>
              </a:rPr>
              <a:t>updtr_prdcr_add name=updtr1 </a:t>
            </a:r>
            <a:r>
              <a:rPr lang="en-US" sz="1800" dirty="0">
                <a:solidFill>
                  <a:schemeClr val="accent4"/>
                </a:solidFill>
                <a:latin typeface="Lucida Console" panose="020B0609040504020204" pitchFamily="49" charset="0"/>
              </a:rPr>
              <a:t>regex=.*</a:t>
            </a:r>
          </a:p>
          <a:p>
            <a:pPr marL="0" indent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sock:localhost:20001&gt; </a:t>
            </a:r>
            <a:r>
              <a:rPr lang="en-US" sz="1800" dirty="0">
                <a:solidFill>
                  <a:srgbClr val="0070C0"/>
                </a:solidFill>
                <a:latin typeface="Lucida Console" panose="020B0609040504020204" pitchFamily="49" charset="0"/>
              </a:rPr>
              <a:t>updtr_start name=updtr1</a:t>
            </a:r>
            <a:endParaRPr lang="en-US" sz="18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>
              <a:spcBef>
                <a:spcPts val="600"/>
              </a:spcBef>
              <a:spcAft>
                <a:spcPts val="0"/>
              </a:spcAft>
            </a:pPr>
            <a:endParaRPr lang="en-US" b="1" dirty="0">
              <a:solidFill>
                <a:srgbClr val="C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b="1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name:</a:t>
            </a:r>
            <a:r>
              <a:rPr lang="en-US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policy tag (string)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b="1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interval:</a:t>
            </a:r>
            <a:r>
              <a:rPr lang="en-US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update (pull) interval (in </a:t>
            </a:r>
            <a:r>
              <a:rPr lang="en-US" dirty="0" err="1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usec</a:t>
            </a:r>
            <a:r>
              <a:rPr lang="en-US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 lvl="1">
              <a:spcBef>
                <a:spcPts val="600"/>
              </a:spcBef>
              <a:spcAft>
                <a:spcPts val="0"/>
              </a:spcAft>
            </a:pPr>
            <a:r>
              <a:rPr lang="en-US" sz="2000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Example: interval=1000000 means pull data from associated prdcr every 1 seconds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offset:</a:t>
            </a:r>
            <a:r>
              <a:rPr lang="en-US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Target (in us) from &lt;</a:t>
            </a:r>
            <a:r>
              <a:rPr lang="en-US" dirty="0" err="1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epoc</a:t>
            </a:r>
            <a:r>
              <a:rPr lang="en-US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sec&gt;.000000</a:t>
            </a:r>
          </a:p>
          <a:p>
            <a:pPr lvl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sz="2000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Example: offset=200000 means aggregate every &lt;interval&gt; seconds at 200ms into the second.</a:t>
            </a:r>
          </a:p>
          <a:p>
            <a:pPr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b="1" dirty="0">
                <a:solidFill>
                  <a:schemeClr val="accent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regex:</a:t>
            </a:r>
            <a:r>
              <a:rPr lang="en-US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regular expression to match the target producers tag(s)</a:t>
            </a:r>
          </a:p>
          <a:p>
            <a:pPr lvl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sz="2000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prdcr1 in this case (see slide </a:t>
            </a:r>
            <a:r>
              <a:rPr lang="en-US" sz="2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50</a:t>
            </a:r>
            <a:r>
              <a:rPr lang="en-US" sz="2000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endParaRPr lang="en-US" sz="2400" dirty="0"/>
          </a:p>
        </p:txBody>
      </p:sp>
      <p:sp>
        <p:nvSpPr>
          <p:cNvPr id="4" name="Rectangle 3"/>
          <p:cNvSpPr/>
          <p:nvPr/>
        </p:nvSpPr>
        <p:spPr>
          <a:xfrm>
            <a:off x="512222" y="1703242"/>
            <a:ext cx="10235095" cy="115079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48612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7225" y="271135"/>
            <a:ext cx="10187670" cy="917521"/>
          </a:xfrm>
        </p:spPr>
        <p:txBody>
          <a:bodyPr>
            <a:normAutofit fontScale="90000"/>
          </a:bodyPr>
          <a:lstStyle/>
          <a:p>
            <a:r>
              <a:rPr lang="en-US" sz="4400" dirty="0">
                <a:solidFill>
                  <a:srgbClr val="2C70BA"/>
                </a:solidFill>
                <a:latin typeface="+mn-lt"/>
              </a:rPr>
              <a:t>Check Aggregator Status </a:t>
            </a:r>
            <a:br>
              <a:rPr lang="en-US" dirty="0">
                <a:solidFill>
                  <a:srgbClr val="2C70BA"/>
                </a:solidFill>
                <a:latin typeface="+mn-lt"/>
              </a:rPr>
            </a:br>
            <a:r>
              <a:rPr lang="en-US" sz="1800" dirty="0">
                <a:solidFill>
                  <a:srgbClr val="2C70BA"/>
                </a:solidFill>
                <a:latin typeface="+mn-lt"/>
              </a:rPr>
              <a:t>(</a:t>
            </a:r>
            <a:r>
              <a:rPr lang="en-US" sz="2400" b="1" dirty="0">
                <a:solidFill>
                  <a:srgbClr val="2C70BA"/>
                </a:solidFill>
                <a:latin typeface="+mn-lt"/>
              </a:rPr>
              <a:t>after</a:t>
            </a:r>
            <a:r>
              <a:rPr lang="en-US" sz="2400" dirty="0">
                <a:solidFill>
                  <a:srgbClr val="2C70BA"/>
                </a:solidFill>
                <a:latin typeface="+mn-lt"/>
              </a:rPr>
              <a:t> starting </a:t>
            </a:r>
            <a:r>
              <a:rPr lang="en-US" sz="2400" b="1" dirty="0">
                <a:solidFill>
                  <a:srgbClr val="2C70BA"/>
                </a:solidFill>
                <a:latin typeface="+mn-lt"/>
              </a:rPr>
              <a:t>both </a:t>
            </a:r>
            <a:r>
              <a:rPr lang="en-US" sz="2400" dirty="0">
                <a:solidFill>
                  <a:srgbClr val="2C70BA"/>
                </a:solidFill>
                <a:latin typeface="+mn-lt"/>
              </a:rPr>
              <a:t>producer (prdcr) and updater (updtr) policies</a:t>
            </a:r>
            <a:r>
              <a:rPr lang="en-US" sz="1800" dirty="0">
                <a:solidFill>
                  <a:srgbClr val="2C70BA"/>
                </a:solidFill>
                <a:latin typeface="+mn-lt"/>
              </a:rPr>
              <a:t>)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594779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prstClr val="black"/>
                </a:solidFill>
                <a:latin typeface="Lucida Console" panose="020B0609040504020204" pitchFamily="49" charset="0"/>
              </a:rPr>
              <a:t>sock:localhost:20001&gt; </a:t>
            </a:r>
            <a:r>
              <a:rPr lang="en-US" sz="2400" dirty="0">
                <a:solidFill>
                  <a:srgbClr val="0070C0"/>
                </a:solidFill>
                <a:latin typeface="Lucida Console" panose="020B0609040504020204" pitchFamily="49" charset="0"/>
              </a:rPr>
              <a:t>status</a:t>
            </a:r>
            <a:endParaRPr lang="en-US" sz="2400" dirty="0"/>
          </a:p>
        </p:txBody>
      </p:sp>
      <p:sp>
        <p:nvSpPr>
          <p:cNvPr id="7" name="Rectangle 6"/>
          <p:cNvSpPr/>
          <p:nvPr/>
        </p:nvSpPr>
        <p:spPr>
          <a:xfrm>
            <a:off x="838199" y="1562981"/>
            <a:ext cx="5425441" cy="43255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434999" y="4830725"/>
            <a:ext cx="8317939" cy="727786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55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A6D842B-EE99-9445-9C02-F8D8CF3421E1}"/>
              </a:ext>
            </a:extLst>
          </p:cNvPr>
          <p:cNvSpPr txBox="1"/>
          <p:nvPr/>
        </p:nvSpPr>
        <p:spPr>
          <a:xfrm>
            <a:off x="1045974" y="2357534"/>
            <a:ext cx="878989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Name         Type         Interval     Offset       </a:t>
            </a:r>
            <a:r>
              <a:rPr lang="en-US" dirty="0" err="1"/>
              <a:t>Libpath</a:t>
            </a:r>
            <a:endParaRPr lang="en-US" dirty="0"/>
          </a:p>
          <a:p>
            <a:r>
              <a:rPr lang="en-US" dirty="0"/>
              <a:t>------------ ------------ ------------ ------------ ------------</a:t>
            </a:r>
          </a:p>
          <a:p>
            <a:r>
              <a:rPr lang="en-US" dirty="0"/>
              <a:t>Name             Host             Port         Transport    State</a:t>
            </a:r>
          </a:p>
          <a:p>
            <a:r>
              <a:rPr lang="en-US" dirty="0"/>
              <a:t>---------------- ---------------- ------------ ------------ ------------</a:t>
            </a:r>
          </a:p>
          <a:p>
            <a:r>
              <a:rPr lang="en-US" dirty="0"/>
              <a:t>prdcr1           node-1        10001      sock         CONNECTED   </a:t>
            </a:r>
          </a:p>
          <a:p>
            <a:r>
              <a:rPr lang="en-US" dirty="0"/>
              <a:t>    node-1/meminfo meminfo 		READY</a:t>
            </a:r>
          </a:p>
          <a:p>
            <a:r>
              <a:rPr lang="en-US" dirty="0"/>
              <a:t>    node-1/vmstat  vmstat 		READY</a:t>
            </a:r>
          </a:p>
          <a:p>
            <a:r>
              <a:rPr lang="en-US" dirty="0"/>
              <a:t>Name             Interval     Offset       Mode            State</a:t>
            </a:r>
          </a:p>
          <a:p>
            <a:r>
              <a:rPr lang="en-US" dirty="0"/>
              <a:t>---------------- ------------ ------------ --------------- ------------</a:t>
            </a:r>
          </a:p>
          <a:p>
            <a:r>
              <a:rPr lang="en-US" dirty="0"/>
              <a:t>updtr1           1000000      0            Pull            RUNNING</a:t>
            </a:r>
          </a:p>
          <a:p>
            <a:r>
              <a:rPr lang="en-US" dirty="0"/>
              <a:t>    prdcr1           node-1                10001 sock         CONNECTED   </a:t>
            </a:r>
          </a:p>
          <a:p>
            <a:r>
              <a:rPr lang="en-US" dirty="0"/>
              <a:t>Name             Container        Schema           Plugin           State</a:t>
            </a:r>
          </a:p>
          <a:p>
            <a:r>
              <a:rPr lang="en-US" dirty="0"/>
              <a:t>---------------- ---------------- ---------------- ---------------- ------------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704111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1510" y="143396"/>
            <a:ext cx="8854440" cy="1007132"/>
          </a:xfrm>
        </p:spPr>
        <p:txBody>
          <a:bodyPr>
            <a:noAutofit/>
          </a:bodyPr>
          <a:lstStyle/>
          <a:p>
            <a:r>
              <a:rPr lang="en-US" sz="4000" dirty="0">
                <a:solidFill>
                  <a:srgbClr val="2C70BA"/>
                </a:solidFill>
                <a:latin typeface="+mn-lt"/>
              </a:rPr>
              <a:t>Query Current Metric Values On The Aggregator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1510" y="1496575"/>
            <a:ext cx="10552611" cy="5153890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2600" dirty="0">
                <a:solidFill>
                  <a:schemeClr val="tx1"/>
                </a:solidFill>
                <a:latin typeface="Lucida Console" panose="020B0609040504020204" pitchFamily="49" charset="0"/>
                <a:cs typeface="Calibri" panose="020F0502020204030204" pitchFamily="34" charset="0"/>
              </a:rPr>
              <a:t>$</a:t>
            </a:r>
            <a:r>
              <a:rPr lang="en-US" sz="2600" dirty="0">
                <a:solidFill>
                  <a:schemeClr val="tx1"/>
                </a:solidFill>
                <a:latin typeface="Lucida Console" panose="020B0609040504020204" pitchFamily="49" charset="0"/>
              </a:rPr>
              <a:t>ldms_ls -h localhost -x sock -p 20001 -l node-1/meminfo</a:t>
            </a:r>
          </a:p>
          <a:p>
            <a:pPr marL="0" indent="0">
              <a:buNone/>
            </a:pPr>
            <a:endParaRPr lang="en-US" sz="2600" dirty="0">
              <a:solidFill>
                <a:srgbClr val="0070C0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sz="2300" dirty="0">
                <a:latin typeface="Calibri" panose="020F0502020204030204" pitchFamily="34" charset="0"/>
                <a:cs typeface="Calibri" panose="020F0502020204030204" pitchFamily="34" charset="0"/>
              </a:rPr>
              <a:t>node-1/meminfo: consistent, last update: Wed Oct 09 18:30:49 2021 -0600 [2093us] </a:t>
            </a:r>
          </a:p>
          <a:p>
            <a:pPr marL="0" indent="0">
              <a:buNone/>
            </a:pPr>
            <a:r>
              <a:rPr lang="en-US" dirty="0"/>
              <a:t>M u64        component_id                     62</a:t>
            </a:r>
          </a:p>
          <a:p>
            <a:pPr marL="0" indent="0">
              <a:buNone/>
            </a:pPr>
            <a:r>
              <a:rPr lang="en-US" dirty="0"/>
              <a:t>D u64        </a:t>
            </a:r>
            <a:r>
              <a:rPr lang="en-US" dirty="0" err="1"/>
              <a:t>job_id</a:t>
            </a:r>
            <a:r>
              <a:rPr lang="en-US" dirty="0"/>
              <a:t>                                      0</a:t>
            </a:r>
          </a:p>
          <a:p>
            <a:pPr marL="0" indent="0">
              <a:buNone/>
            </a:pPr>
            <a:r>
              <a:rPr lang="en-US" dirty="0"/>
              <a:t>D u64        </a:t>
            </a:r>
            <a:r>
              <a:rPr lang="en-US" dirty="0" err="1"/>
              <a:t>app_id</a:t>
            </a:r>
            <a:r>
              <a:rPr lang="en-US" dirty="0"/>
              <a:t>                                     0</a:t>
            </a:r>
          </a:p>
          <a:p>
            <a:pPr marL="0" indent="0">
              <a:buNone/>
            </a:pPr>
            <a:r>
              <a:rPr lang="en-US" dirty="0"/>
              <a:t>D u64        MemTotal                               131899768</a:t>
            </a:r>
          </a:p>
          <a:p>
            <a:pPr marL="0" indent="0">
              <a:buNone/>
            </a:pPr>
            <a:r>
              <a:rPr lang="en-US" dirty="0"/>
              <a:t>D u64        MemFree                                129834752</a:t>
            </a:r>
          </a:p>
          <a:p>
            <a:pPr marL="0" indent="0">
              <a:buNone/>
            </a:pPr>
            <a:r>
              <a:rPr lang="en-US" dirty="0"/>
              <a:t>D u64        MemAvailable                        129356628</a:t>
            </a:r>
          </a:p>
          <a:p>
            <a:pPr marL="0" indent="0">
              <a:buNone/>
            </a:pPr>
            <a:r>
              <a:rPr lang="en-US" dirty="0"/>
              <a:t>D u64        Buffers                                     20228</a:t>
            </a:r>
          </a:p>
          <a:p>
            <a:pPr marL="0" indent="0">
              <a:buNone/>
            </a:pPr>
            <a:r>
              <a:rPr lang="en-US" dirty="0"/>
              <a:t>D u64        Cached                                     458892</a:t>
            </a:r>
          </a:p>
          <a:p>
            <a:pPr marL="0" indent="0">
              <a:buNone/>
            </a:pPr>
            <a:r>
              <a:rPr lang="en-US" dirty="0"/>
              <a:t>D u64        SwapCached                            0</a:t>
            </a:r>
          </a:p>
          <a:p>
            <a:pPr marL="0" indent="0">
              <a:buNone/>
            </a:pPr>
            <a:r>
              <a:rPr lang="en-US" dirty="0"/>
              <a:t>D u64        Active                                       196708</a:t>
            </a:r>
          </a:p>
          <a:p>
            <a:pPr marL="0" indent="0">
              <a:buNone/>
            </a:pPr>
            <a:r>
              <a:rPr lang="en-US" dirty="0"/>
              <a:t>D u64        Inactive                                    393768</a:t>
            </a:r>
          </a:p>
          <a:p>
            <a:pPr marL="0" indent="0">
              <a:buNone/>
            </a:pPr>
            <a:r>
              <a:rPr lang="en-US" dirty="0"/>
              <a:t>D u64        Active(anon)                           137336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584835" y="1396179"/>
            <a:ext cx="8739274" cy="41812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91298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1B3120-EFFD-4E70-A9C6-F37EDABC4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57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5FFF9C0-754A-4F75-8629-0FA6296B0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305" y="802777"/>
            <a:ext cx="10357045" cy="863579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chemeClr val="tx1"/>
                </a:solidFill>
                <a:latin typeface="+mn-lt"/>
              </a:rPr>
              <a:t>EXAMPLE: </a:t>
            </a:r>
            <a:r>
              <a:rPr lang="en-US" sz="3200" dirty="0">
                <a:solidFill>
                  <a:schemeClr val="tx1"/>
                </a:solidFill>
                <a:latin typeface="+mn-lt"/>
              </a:rPr>
              <a:t>Simple Aggregator Updater Configuration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CDB2E02-D4BA-4978-898B-3BE97B814C55}"/>
              </a:ext>
            </a:extLst>
          </p:cNvPr>
          <p:cNvSpPr/>
          <p:nvPr/>
        </p:nvSpPr>
        <p:spPr>
          <a:xfrm>
            <a:off x="1508449" y="2890391"/>
            <a:ext cx="9175102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bg2">
                    <a:lumMod val="25000"/>
                  </a:schemeClr>
                </a:solidFill>
                <a:latin typeface="Garamond" charset="0"/>
              </a:rPr>
              <a:t>Please see </a:t>
            </a:r>
            <a:r>
              <a:rPr lang="en-US" sz="3200" dirty="0">
                <a:solidFill>
                  <a:srgbClr val="00ACD9"/>
                </a:solidFill>
                <a:latin typeface="Garamond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Aggregator Updater Configuration</a:t>
            </a:r>
            <a:r>
              <a:rPr lang="en-US" sz="3200" dirty="0">
                <a:solidFill>
                  <a:srgbClr val="00ACD9"/>
                </a:solidFill>
                <a:latin typeface="Garamond" charset="0"/>
              </a:rPr>
              <a:t> </a:t>
            </a:r>
            <a:r>
              <a:rPr lang="en-US" sz="3200" dirty="0">
                <a:solidFill>
                  <a:schemeClr val="bg2">
                    <a:lumMod val="25000"/>
                  </a:schemeClr>
                </a:solidFill>
                <a:latin typeface="Garamond" charset="0"/>
              </a:rPr>
              <a:t>to view a live example of Exercise 2 (slides 54-56).</a:t>
            </a:r>
          </a:p>
        </p:txBody>
      </p:sp>
    </p:spTree>
    <p:extLst>
      <p:ext uri="{BB962C8B-B14F-4D97-AF65-F5344CB8AC3E}">
        <p14:creationId xmlns:p14="http://schemas.microsoft.com/office/powerpoint/2010/main" val="170294598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36525"/>
            <a:ext cx="8677222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2C70BA"/>
                </a:solidFill>
                <a:latin typeface="+mn-lt"/>
              </a:rPr>
              <a:t>Start Aggregator ldmsd Using a </a:t>
            </a:r>
            <a:r>
              <a:rPr lang="en-US" sz="4000" dirty="0">
                <a:solidFill>
                  <a:srgbClr val="0070C0"/>
                </a:solidFill>
                <a:latin typeface="+mn-lt"/>
              </a:rPr>
              <a:t>Configuration File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14243"/>
            <a:ext cx="10674096" cy="5407232"/>
          </a:xfrm>
        </p:spPr>
        <p:txBody>
          <a:bodyPr>
            <a:normAutofit fontScale="85000" lnSpcReduction="20000"/>
          </a:bodyPr>
          <a:lstStyle/>
          <a:p>
            <a:pPr marL="231775" indent="-219075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A ldmsd for performing aggregation can also be started using a configuration file in the same manner as a ldmsd for sampling (see slide 40)</a:t>
            </a:r>
          </a:p>
          <a:p>
            <a:pPr marL="231775" indent="-219075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Configuration file syntax is identical to that used for manual configuration</a:t>
            </a:r>
          </a:p>
          <a:p>
            <a:pPr marL="231775" indent="-219075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Check out your sample configuration file:</a:t>
            </a:r>
          </a:p>
          <a:p>
            <a:pPr marL="0" indent="0">
              <a:lnSpc>
                <a:spcPct val="11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2100" dirty="0">
                <a:solidFill>
                  <a:schemeClr val="tx1"/>
                </a:solidFill>
                <a:latin typeface="Lucida Console" panose="020B0609040504020204" pitchFamily="49" charset="0"/>
              </a:rPr>
              <a:t>$</a:t>
            </a:r>
            <a:r>
              <a:rPr lang="en-US" sz="2100" dirty="0">
                <a:solidFill>
                  <a:prstClr val="black"/>
                </a:solidFill>
                <a:latin typeface="Lucida Console" panose="020B0609040504020204" pitchFamily="49" charset="0"/>
              </a:rPr>
              <a:t>cat ~/ldmscon2021/basic/exercises/ldms/conf/E2/simple_agg.conf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sz="24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Alternatively</a:t>
            </a:r>
            <a:r>
              <a:rPr lang="en-U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create a conf file in this directory and populate it with the contents below:</a:t>
            </a:r>
          </a:p>
          <a:p>
            <a:pPr marL="0" lvl="1" indent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tx1"/>
                </a:solidFill>
                <a:latin typeface="Lucida Console" panose="020B0609040504020204" pitchFamily="49" charset="0"/>
              </a:rPr>
              <a:t>prdcr_add</a:t>
            </a:r>
            <a:r>
              <a:rPr lang="en-US" dirty="0">
                <a:solidFill>
                  <a:schemeClr val="tx1"/>
                </a:solidFill>
                <a:latin typeface="Lucida Console" panose="020B0609040504020204" pitchFamily="49" charset="0"/>
              </a:rPr>
              <a:t> name=prdcr1 host=$HOSTNAME port=10001 xprt=sock type=active interval=20000000</a:t>
            </a:r>
          </a:p>
          <a:p>
            <a:pPr marL="0" lvl="1" indent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tx1"/>
                </a:solidFill>
                <a:latin typeface="Lucida Console" panose="020B0609040504020204" pitchFamily="49" charset="0"/>
              </a:rPr>
              <a:t>prdcr_start name=prdcr1</a:t>
            </a:r>
          </a:p>
          <a:p>
            <a:pPr marL="0" indent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tx1"/>
                </a:solidFill>
                <a:latin typeface="Lucida Console" panose="020B0609040504020204" pitchFamily="49" charset="0"/>
              </a:rPr>
              <a:t>updtr_add name=updtr1 interval=1000000 offset=200000</a:t>
            </a:r>
          </a:p>
          <a:p>
            <a:pPr marL="0" indent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tx1"/>
                </a:solidFill>
                <a:latin typeface="Lucida Console" panose="020B0609040504020204" pitchFamily="49" charset="0"/>
              </a:rPr>
              <a:t>updtr_prdcr_add name=updtr1 regex=.*</a:t>
            </a:r>
          </a:p>
          <a:p>
            <a:pPr marL="0" indent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tx1"/>
                </a:solidFill>
                <a:latin typeface="Lucida Console" panose="020B0609040504020204" pitchFamily="49" charset="0"/>
              </a:rPr>
              <a:t>updtr_start name=</a:t>
            </a:r>
            <a:r>
              <a:rPr lang="en-US" sz="18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update_all</a:t>
            </a:r>
            <a:endParaRPr lang="en-US" sz="1800" dirty="0">
              <a:solidFill>
                <a:schemeClr val="tx1"/>
              </a:solidFill>
              <a:latin typeface="Lucida Console" panose="020B0609040504020204" pitchFamily="49" charset="0"/>
            </a:endParaRPr>
          </a:p>
          <a:p>
            <a:pPr marL="176213" indent="-176213"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Kill your aggregator ldmsd and restart it using this configuration file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2100" dirty="0">
                <a:solidFill>
                  <a:schemeClr val="tx1"/>
                </a:solidFill>
                <a:latin typeface="Lucida Console" panose="020B0609040504020204" pitchFamily="49" charset="0"/>
              </a:rPr>
              <a:t>$</a:t>
            </a:r>
            <a:r>
              <a:rPr lang="en-US" sz="2100" dirty="0">
                <a:solidFill>
                  <a:prstClr val="black"/>
                </a:solidFill>
                <a:latin typeface="Lucida Console" panose="020B0609040504020204" pitchFamily="49" charset="0"/>
              </a:rPr>
              <a:t>ldmsd </a:t>
            </a:r>
            <a:r>
              <a:rPr lang="en-US" sz="2100" dirty="0">
                <a:solidFill>
                  <a:srgbClr val="00B050"/>
                </a:solidFill>
                <a:latin typeface="Lucida Console" panose="020B0609040504020204" pitchFamily="49" charset="0"/>
              </a:rPr>
              <a:t>-x sock:20001 </a:t>
            </a:r>
            <a:r>
              <a:rPr lang="en-US" sz="2100" dirty="0">
                <a:solidFill>
                  <a:srgbClr val="7030A0"/>
                </a:solidFill>
                <a:latin typeface="Lucida Console" panose="020B0609040504020204" pitchFamily="49" charset="0"/>
              </a:rPr>
              <a:t>-l ~/ldmscon2021/basic/exercises/ldms/logs/</a:t>
            </a:r>
            <a:r>
              <a:rPr lang="en-US" sz="2100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aggd.log</a:t>
            </a:r>
            <a:r>
              <a:rPr lang="en-US" sz="2100" dirty="0">
                <a:solidFill>
                  <a:srgbClr val="7030A0"/>
                </a:solidFill>
                <a:latin typeface="Lucida Console" panose="020B0609040504020204" pitchFamily="49" charset="0"/>
              </a:rPr>
              <a:t> 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2100" dirty="0">
                <a:solidFill>
                  <a:schemeClr val="accent2">
                    <a:lumMod val="75000"/>
                  </a:schemeClr>
                </a:solidFill>
                <a:latin typeface="Lucida Console" panose="020B0609040504020204" pitchFamily="49" charset="0"/>
              </a:rPr>
              <a:t>–c ~/ldmscon2021/basic/exercises/ldms/conf/E2/simple_agg.conf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563335" y="5584078"/>
            <a:ext cx="10334104" cy="85868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563336" y="2785552"/>
            <a:ext cx="10334104" cy="40978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58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C6CB5D9-7951-9B4B-9B24-17BBCE2B80D1}"/>
              </a:ext>
            </a:extLst>
          </p:cNvPr>
          <p:cNvSpPr/>
          <p:nvPr/>
        </p:nvSpPr>
        <p:spPr>
          <a:xfrm>
            <a:off x="535627" y="3616825"/>
            <a:ext cx="10160082" cy="153706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04324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5045" y="1717965"/>
            <a:ext cx="10515600" cy="4869728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2900" dirty="0">
                <a:solidFill>
                  <a:schemeClr val="tx1"/>
                </a:solidFill>
                <a:latin typeface="Lucida Console" panose="020B0609040504020204" pitchFamily="49" charset="0"/>
              </a:rPr>
              <a:t>$</a:t>
            </a:r>
            <a:r>
              <a:rPr lang="en-US" sz="2900" dirty="0">
                <a:solidFill>
                  <a:prstClr val="black"/>
                </a:solidFill>
                <a:latin typeface="Lucida Console" panose="020B0609040504020204" pitchFamily="49" charset="0"/>
              </a:rPr>
              <a:t>ldms_ls -x sock -p 20001 </a:t>
            </a:r>
            <a:r>
              <a:rPr lang="en-US" sz="2900" dirty="0">
                <a:solidFill>
                  <a:schemeClr val="tx1"/>
                </a:solidFill>
                <a:latin typeface="Lucida Console" panose="020B0609040504020204" pitchFamily="49" charset="0"/>
              </a:rPr>
              <a:t>-l ovis-demo-01/meminfo</a:t>
            </a:r>
          </a:p>
          <a:p>
            <a:pPr marL="0" indent="0">
              <a:buNone/>
            </a:pPr>
            <a:endParaRPr lang="en-US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sz="2600" dirty="0">
                <a:latin typeface="Calibri" panose="020F0502020204030204" pitchFamily="34" charset="0"/>
                <a:cs typeface="Calibri" panose="020F0502020204030204" pitchFamily="34" charset="0"/>
              </a:rPr>
              <a:t>Ovis-demo-01/meminfo: consistent, last update: Wed Oct 09 18:30:49 2019 -0600 [2093us] </a:t>
            </a:r>
          </a:p>
          <a:p>
            <a:pPr marL="0" indent="0">
              <a:buNone/>
            </a:pPr>
            <a:r>
              <a:rPr lang="en-US" sz="2400" dirty="0"/>
              <a:t>M u64        component_id                     62</a:t>
            </a:r>
          </a:p>
          <a:p>
            <a:pPr marL="0" indent="0">
              <a:buNone/>
            </a:pPr>
            <a:r>
              <a:rPr lang="en-US" sz="2400" dirty="0"/>
              <a:t>D u64        </a:t>
            </a:r>
            <a:r>
              <a:rPr lang="en-US" sz="2400" dirty="0" err="1"/>
              <a:t>job_id</a:t>
            </a:r>
            <a:r>
              <a:rPr lang="en-US" sz="2400" dirty="0"/>
              <a:t>                                     0</a:t>
            </a:r>
          </a:p>
          <a:p>
            <a:pPr marL="0" indent="0">
              <a:buNone/>
            </a:pPr>
            <a:r>
              <a:rPr lang="en-US" sz="2400" dirty="0"/>
              <a:t>D u64        </a:t>
            </a:r>
            <a:r>
              <a:rPr lang="en-US" sz="2400" dirty="0" err="1"/>
              <a:t>app_id</a:t>
            </a:r>
            <a:r>
              <a:rPr lang="en-US" sz="2400" dirty="0"/>
              <a:t>                                    0</a:t>
            </a:r>
          </a:p>
          <a:p>
            <a:pPr marL="0" indent="0">
              <a:buNone/>
            </a:pPr>
            <a:r>
              <a:rPr lang="en-US" sz="2400" dirty="0"/>
              <a:t>D u64        MemTotal                              131899768</a:t>
            </a:r>
          </a:p>
          <a:p>
            <a:pPr marL="0" indent="0">
              <a:buNone/>
            </a:pPr>
            <a:r>
              <a:rPr lang="en-US" sz="2400" dirty="0"/>
              <a:t>D u64        MemFree                               129834752</a:t>
            </a:r>
          </a:p>
          <a:p>
            <a:pPr marL="0" indent="0">
              <a:buNone/>
            </a:pPr>
            <a:r>
              <a:rPr lang="en-US" sz="2400" dirty="0"/>
              <a:t>D u64        MemAvailable                       129356628</a:t>
            </a:r>
          </a:p>
          <a:p>
            <a:pPr marL="0" indent="0">
              <a:buNone/>
            </a:pPr>
            <a:r>
              <a:rPr lang="en-US" sz="2400" dirty="0"/>
              <a:t>D u64        Buffers                                    20228</a:t>
            </a:r>
          </a:p>
          <a:p>
            <a:pPr marL="0" indent="0">
              <a:buNone/>
            </a:pPr>
            <a:r>
              <a:rPr lang="en-US" sz="2400" dirty="0"/>
              <a:t>D u64        Cached                                    458892</a:t>
            </a:r>
          </a:p>
          <a:p>
            <a:pPr marL="0" indent="0">
              <a:buNone/>
            </a:pPr>
            <a:r>
              <a:rPr lang="en-US" sz="2400" dirty="0"/>
              <a:t>D u64        SwapCached                           0</a:t>
            </a:r>
          </a:p>
          <a:p>
            <a:pPr marL="0" indent="0">
              <a:buNone/>
            </a:pPr>
            <a:r>
              <a:rPr lang="en-US" sz="2400" dirty="0"/>
              <a:t>D u64        Active                                      196708</a:t>
            </a:r>
          </a:p>
          <a:p>
            <a:pPr marL="0" indent="0">
              <a:buNone/>
            </a:pPr>
            <a:r>
              <a:rPr lang="en-US" sz="2400" dirty="0"/>
              <a:t>D u64        Inactive                                   393768</a:t>
            </a:r>
          </a:p>
        </p:txBody>
      </p:sp>
      <p:sp>
        <p:nvSpPr>
          <p:cNvPr id="4" name="Rectangle 3"/>
          <p:cNvSpPr/>
          <p:nvPr/>
        </p:nvSpPr>
        <p:spPr>
          <a:xfrm>
            <a:off x="570837" y="1595005"/>
            <a:ext cx="6896761" cy="43765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59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9F2D3C6-4560-0B4A-9458-0C41EB0478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045" y="136525"/>
            <a:ext cx="9613358" cy="1252437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0070C0"/>
                </a:solidFill>
                <a:latin typeface="+mn-lt"/>
              </a:rPr>
              <a:t>Query </a:t>
            </a:r>
            <a:r>
              <a:rPr lang="en-US" sz="4000" dirty="0">
                <a:solidFill>
                  <a:srgbClr val="2C70BA"/>
                </a:solidFill>
                <a:latin typeface="+mn-lt"/>
              </a:rPr>
              <a:t>Current Metric Values On </a:t>
            </a:r>
            <a:r>
              <a:rPr lang="en-US" sz="4000" dirty="0">
                <a:solidFill>
                  <a:srgbClr val="0070C0"/>
                </a:solidFill>
                <a:latin typeface="+mn-lt"/>
              </a:rPr>
              <a:t>The Aggregator</a:t>
            </a:r>
          </a:p>
        </p:txBody>
      </p:sp>
    </p:spTree>
    <p:extLst>
      <p:ext uri="{BB962C8B-B14F-4D97-AF65-F5344CB8AC3E}">
        <p14:creationId xmlns:p14="http://schemas.microsoft.com/office/powerpoint/2010/main" val="1234616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CCC4A0-2D1D-4A4B-BB82-1AB857EF0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6</a:t>
            </a:fld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4C85F542-B144-E34E-985A-0FE9C6B75C55}"/>
              </a:ext>
            </a:extLst>
          </p:cNvPr>
          <p:cNvSpPr/>
          <p:nvPr/>
        </p:nvSpPr>
        <p:spPr>
          <a:xfrm>
            <a:off x="4037744" y="4839128"/>
            <a:ext cx="8154256" cy="1541124"/>
          </a:xfrm>
          <a:prstGeom prst="ellipse">
            <a:avLst/>
          </a:prstGeom>
          <a:solidFill>
            <a:srgbClr val="7030A0">
              <a:alpha val="14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DBA6235C-7E99-7044-9844-4DC2A55CBC68}"/>
              </a:ext>
            </a:extLst>
          </p:cNvPr>
          <p:cNvSpPr/>
          <p:nvPr/>
        </p:nvSpPr>
        <p:spPr>
          <a:xfrm>
            <a:off x="4654162" y="5219272"/>
            <a:ext cx="1448656" cy="770562"/>
          </a:xfrm>
          <a:prstGeom prst="rect">
            <a:avLst/>
          </a:prstGeom>
          <a:solidFill>
            <a:srgbClr val="4472C4">
              <a:lumMod val="20000"/>
              <a:lumOff val="8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9962DD2C-6CF1-6646-8663-2213D69860A6}"/>
              </a:ext>
            </a:extLst>
          </p:cNvPr>
          <p:cNvSpPr/>
          <p:nvPr/>
        </p:nvSpPr>
        <p:spPr>
          <a:xfrm>
            <a:off x="4767209" y="5291197"/>
            <a:ext cx="852755" cy="424660"/>
          </a:xfrm>
          <a:prstGeom prst="rect">
            <a:avLst/>
          </a:prstGeom>
          <a:solidFill>
            <a:srgbClr val="70AD47">
              <a:lumMod val="20000"/>
              <a:lumOff val="8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082B500D-0C1D-3645-BA12-57B3C6633C06}"/>
              </a:ext>
            </a:extLst>
          </p:cNvPr>
          <p:cNvSpPr/>
          <p:nvPr/>
        </p:nvSpPr>
        <p:spPr>
          <a:xfrm>
            <a:off x="7292907" y="5219272"/>
            <a:ext cx="1448656" cy="770562"/>
          </a:xfrm>
          <a:prstGeom prst="rect">
            <a:avLst/>
          </a:prstGeom>
          <a:solidFill>
            <a:srgbClr val="4472C4">
              <a:lumMod val="20000"/>
              <a:lumOff val="8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E602C560-B844-4F42-B689-70595351CC0B}"/>
              </a:ext>
            </a:extLst>
          </p:cNvPr>
          <p:cNvSpPr/>
          <p:nvPr/>
        </p:nvSpPr>
        <p:spPr>
          <a:xfrm>
            <a:off x="10118300" y="5219272"/>
            <a:ext cx="1448656" cy="770562"/>
          </a:xfrm>
          <a:prstGeom prst="rect">
            <a:avLst/>
          </a:prstGeom>
          <a:solidFill>
            <a:srgbClr val="4472C4">
              <a:lumMod val="20000"/>
              <a:lumOff val="8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57993214-739B-8E4B-AD31-4DC70E853C32}"/>
              </a:ext>
            </a:extLst>
          </p:cNvPr>
          <p:cNvSpPr/>
          <p:nvPr/>
        </p:nvSpPr>
        <p:spPr>
          <a:xfrm>
            <a:off x="5938431" y="3535596"/>
            <a:ext cx="1448656" cy="770562"/>
          </a:xfrm>
          <a:prstGeom prst="rect">
            <a:avLst/>
          </a:prstGeom>
          <a:solidFill>
            <a:srgbClr val="4472C4">
              <a:lumMod val="20000"/>
              <a:lumOff val="8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4CAF9A0D-DACD-144B-9D06-8C78CC29E62E}"/>
              </a:ext>
            </a:extLst>
          </p:cNvPr>
          <p:cNvSpPr/>
          <p:nvPr/>
        </p:nvSpPr>
        <p:spPr>
          <a:xfrm>
            <a:off x="5938431" y="987605"/>
            <a:ext cx="1448656" cy="770562"/>
          </a:xfrm>
          <a:prstGeom prst="rect">
            <a:avLst/>
          </a:prstGeom>
          <a:solidFill>
            <a:srgbClr val="4472C4">
              <a:lumMod val="20000"/>
              <a:lumOff val="8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B716F3AF-E626-FA4A-85AF-D95BE5D9EE1F}"/>
              </a:ext>
            </a:extLst>
          </p:cNvPr>
          <p:cNvCxnSpPr>
            <a:cxnSpLocks/>
            <a:stCxn id="49" idx="0"/>
          </p:cNvCxnSpPr>
          <p:nvPr/>
        </p:nvCxnSpPr>
        <p:spPr>
          <a:xfrm flipV="1">
            <a:off x="5193587" y="4028379"/>
            <a:ext cx="1272184" cy="1262818"/>
          </a:xfrm>
          <a:prstGeom prst="straightConnector1">
            <a:avLst/>
          </a:prstGeom>
          <a:noFill/>
          <a:ln w="5715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E147F5AC-9736-F542-A4E5-98DCADE111CC}"/>
              </a:ext>
            </a:extLst>
          </p:cNvPr>
          <p:cNvCxnSpPr>
            <a:cxnSpLocks/>
            <a:endCxn id="69" idx="2"/>
          </p:cNvCxnSpPr>
          <p:nvPr/>
        </p:nvCxnSpPr>
        <p:spPr>
          <a:xfrm flipH="1" flipV="1">
            <a:off x="6638786" y="4028378"/>
            <a:ext cx="1017074" cy="1262820"/>
          </a:xfrm>
          <a:prstGeom prst="straightConnector1">
            <a:avLst/>
          </a:prstGeom>
          <a:noFill/>
          <a:ln w="5715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5548870F-5161-3245-BD1A-7AFA2403E485}"/>
              </a:ext>
            </a:extLst>
          </p:cNvPr>
          <p:cNvCxnSpPr>
            <a:cxnSpLocks/>
            <a:stCxn id="69" idx="0"/>
            <a:endCxn id="64" idx="2"/>
          </p:cNvCxnSpPr>
          <p:nvPr/>
        </p:nvCxnSpPr>
        <p:spPr>
          <a:xfrm flipV="1">
            <a:off x="6638786" y="1580617"/>
            <a:ext cx="15463" cy="2023101"/>
          </a:xfrm>
          <a:prstGeom prst="straightConnector1">
            <a:avLst/>
          </a:prstGeom>
          <a:noFill/>
          <a:ln w="5715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57" name="Oval 56">
            <a:extLst>
              <a:ext uri="{FF2B5EF4-FFF2-40B4-BE49-F238E27FC236}">
                <a16:creationId xmlns:a16="http://schemas.microsoft.com/office/drawing/2014/main" id="{54AEC773-9A2F-1948-8357-B47A99530F53}"/>
              </a:ext>
            </a:extLst>
          </p:cNvPr>
          <p:cNvSpPr/>
          <p:nvPr/>
        </p:nvSpPr>
        <p:spPr>
          <a:xfrm>
            <a:off x="4847658" y="5361398"/>
            <a:ext cx="299662" cy="277402"/>
          </a:xfrm>
          <a:prstGeom prst="ellipse">
            <a:avLst/>
          </a:prstGeom>
          <a:solidFill>
            <a:srgbClr val="FFC000">
              <a:lumMod val="40000"/>
              <a:lumOff val="6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D40B0DBE-6BC1-7642-B747-5D397A278B19}"/>
              </a:ext>
            </a:extLst>
          </p:cNvPr>
          <p:cNvSpPr/>
          <p:nvPr/>
        </p:nvSpPr>
        <p:spPr>
          <a:xfrm>
            <a:off x="5246634" y="5359688"/>
            <a:ext cx="299662" cy="277402"/>
          </a:xfrm>
          <a:prstGeom prst="ellipse">
            <a:avLst/>
          </a:prstGeom>
          <a:solidFill>
            <a:srgbClr val="FFC000">
              <a:lumMod val="40000"/>
              <a:lumOff val="6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53FC77E4-3734-9249-BCD0-904EABF0313E}"/>
              </a:ext>
            </a:extLst>
          </p:cNvPr>
          <p:cNvSpPr/>
          <p:nvPr/>
        </p:nvSpPr>
        <p:spPr>
          <a:xfrm>
            <a:off x="7393869" y="5291197"/>
            <a:ext cx="445313" cy="424660"/>
          </a:xfrm>
          <a:prstGeom prst="rect">
            <a:avLst/>
          </a:prstGeom>
          <a:solidFill>
            <a:srgbClr val="70AD47">
              <a:lumMod val="20000"/>
              <a:lumOff val="8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318E4603-2DBE-BE4F-8AAD-269B2B704236}"/>
              </a:ext>
            </a:extLst>
          </p:cNvPr>
          <p:cNvSpPr/>
          <p:nvPr/>
        </p:nvSpPr>
        <p:spPr>
          <a:xfrm>
            <a:off x="7453802" y="5356265"/>
            <a:ext cx="299662" cy="277402"/>
          </a:xfrm>
          <a:prstGeom prst="ellipse">
            <a:avLst/>
          </a:prstGeom>
          <a:solidFill>
            <a:srgbClr val="FFC000">
              <a:lumMod val="40000"/>
              <a:lumOff val="6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55946FAC-8A6C-C84A-B425-5290871CA316}"/>
              </a:ext>
            </a:extLst>
          </p:cNvPr>
          <p:cNvSpPr/>
          <p:nvPr/>
        </p:nvSpPr>
        <p:spPr>
          <a:xfrm>
            <a:off x="10236256" y="5291197"/>
            <a:ext cx="445313" cy="424660"/>
          </a:xfrm>
          <a:prstGeom prst="rect">
            <a:avLst/>
          </a:prstGeom>
          <a:solidFill>
            <a:srgbClr val="70AD47">
              <a:lumMod val="20000"/>
              <a:lumOff val="8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3A9C4E45-31B8-2E40-A98B-25759C8841BC}"/>
              </a:ext>
            </a:extLst>
          </p:cNvPr>
          <p:cNvSpPr/>
          <p:nvPr/>
        </p:nvSpPr>
        <p:spPr>
          <a:xfrm>
            <a:off x="10296189" y="5356265"/>
            <a:ext cx="299662" cy="277402"/>
          </a:xfrm>
          <a:prstGeom prst="ellipse">
            <a:avLst/>
          </a:prstGeom>
          <a:solidFill>
            <a:srgbClr val="FFC000">
              <a:lumMod val="40000"/>
              <a:lumOff val="6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3" name="Can 62">
            <a:extLst>
              <a:ext uri="{FF2B5EF4-FFF2-40B4-BE49-F238E27FC236}">
                <a16:creationId xmlns:a16="http://schemas.microsoft.com/office/drawing/2014/main" id="{3076EFF9-D708-8B45-BE75-7CEC88FE9042}"/>
              </a:ext>
            </a:extLst>
          </p:cNvPr>
          <p:cNvSpPr/>
          <p:nvPr/>
        </p:nvSpPr>
        <p:spPr>
          <a:xfrm>
            <a:off x="6876905" y="391122"/>
            <a:ext cx="385512" cy="453773"/>
          </a:xfrm>
          <a:prstGeom prst="can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97020B9B-8485-AA47-8F21-CC9BBC9E126A}"/>
              </a:ext>
            </a:extLst>
          </p:cNvPr>
          <p:cNvSpPr/>
          <p:nvPr/>
        </p:nvSpPr>
        <p:spPr>
          <a:xfrm>
            <a:off x="6431592" y="1155957"/>
            <a:ext cx="445313" cy="424660"/>
          </a:xfrm>
          <a:prstGeom prst="rect">
            <a:avLst/>
          </a:prstGeom>
          <a:solidFill>
            <a:srgbClr val="70AD47">
              <a:lumMod val="20000"/>
              <a:lumOff val="8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19231888-39D4-2642-8E77-A127A4996543}"/>
              </a:ext>
            </a:extLst>
          </p:cNvPr>
          <p:cNvSpPr/>
          <p:nvPr/>
        </p:nvSpPr>
        <p:spPr>
          <a:xfrm>
            <a:off x="6491525" y="1221025"/>
            <a:ext cx="299662" cy="277402"/>
          </a:xfrm>
          <a:prstGeom prst="ellipse">
            <a:avLst/>
          </a:prstGeom>
          <a:solidFill>
            <a:srgbClr val="ED7D31">
              <a:lumMod val="20000"/>
              <a:lumOff val="8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9E8A34EF-45C0-7A43-807D-7AD4A6DBDCF7}"/>
              </a:ext>
            </a:extLst>
          </p:cNvPr>
          <p:cNvCxnSpPr>
            <a:cxnSpLocks/>
            <a:stCxn id="65" idx="0"/>
          </p:cNvCxnSpPr>
          <p:nvPr/>
        </p:nvCxnSpPr>
        <p:spPr>
          <a:xfrm flipV="1">
            <a:off x="6641356" y="684947"/>
            <a:ext cx="313361" cy="536078"/>
          </a:xfrm>
          <a:prstGeom prst="straightConnector1">
            <a:avLst/>
          </a:prstGeom>
          <a:noFill/>
          <a:ln w="57150" cap="flat" cmpd="sng" algn="ctr">
            <a:solidFill>
              <a:srgbClr val="ED7D31">
                <a:lumMod val="60000"/>
                <a:lumOff val="40000"/>
              </a:srgbClr>
            </a:solidFill>
            <a:prstDash val="solid"/>
            <a:miter lim="800000"/>
            <a:tailEnd type="triangle"/>
          </a:ln>
          <a:effectLst/>
        </p:spPr>
      </p:cxnSp>
      <p:sp>
        <p:nvSpPr>
          <p:cNvPr id="69" name="Rectangle 68">
            <a:extLst>
              <a:ext uri="{FF2B5EF4-FFF2-40B4-BE49-F238E27FC236}">
                <a16:creationId xmlns:a16="http://schemas.microsoft.com/office/drawing/2014/main" id="{F0B0538C-EDA5-F949-8424-E70EB0C92F58}"/>
              </a:ext>
            </a:extLst>
          </p:cNvPr>
          <p:cNvSpPr/>
          <p:nvPr/>
        </p:nvSpPr>
        <p:spPr>
          <a:xfrm>
            <a:off x="6416129" y="3603718"/>
            <a:ext cx="445313" cy="424660"/>
          </a:xfrm>
          <a:prstGeom prst="rect">
            <a:avLst/>
          </a:prstGeom>
          <a:solidFill>
            <a:srgbClr val="70AD47">
              <a:lumMod val="20000"/>
              <a:lumOff val="8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88" name="Group 87">
            <a:extLst>
              <a:ext uri="{FF2B5EF4-FFF2-40B4-BE49-F238E27FC236}">
                <a16:creationId xmlns:a16="http://schemas.microsoft.com/office/drawing/2014/main" id="{C635C2DE-AE42-4248-B0AC-9C9E34B954AD}"/>
              </a:ext>
            </a:extLst>
          </p:cNvPr>
          <p:cNvGrpSpPr/>
          <p:nvPr/>
        </p:nvGrpSpPr>
        <p:grpSpPr>
          <a:xfrm>
            <a:off x="9525480" y="300446"/>
            <a:ext cx="1695847" cy="4334908"/>
            <a:chOff x="10296189" y="244065"/>
            <a:chExt cx="1695847" cy="4334908"/>
          </a:xfrm>
        </p:grpSpPr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350A25D0-7695-0548-A6D8-ABBFEE3C9AD8}"/>
                </a:ext>
              </a:extLst>
            </p:cNvPr>
            <p:cNvSpPr/>
            <p:nvPr/>
          </p:nvSpPr>
          <p:spPr>
            <a:xfrm>
              <a:off x="10296189" y="244065"/>
              <a:ext cx="1656461" cy="4334908"/>
            </a:xfrm>
            <a:prstGeom prst="rect">
              <a:avLst/>
            </a:prstGeom>
            <a:noFill/>
            <a:ln w="28575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A2271241-3101-3F49-8C3A-8AE5168B4757}"/>
                </a:ext>
              </a:extLst>
            </p:cNvPr>
            <p:cNvSpPr/>
            <p:nvPr/>
          </p:nvSpPr>
          <p:spPr>
            <a:xfrm>
              <a:off x="10419659" y="410600"/>
              <a:ext cx="369943" cy="292348"/>
            </a:xfrm>
            <a:prstGeom prst="rect">
              <a:avLst/>
            </a:prstGeom>
            <a:solidFill>
              <a:srgbClr val="4472C4">
                <a:lumMod val="20000"/>
                <a:lumOff val="80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4A8C14CA-7125-4C42-9464-BD7922F6F4DB}"/>
                </a:ext>
              </a:extLst>
            </p:cNvPr>
            <p:cNvSpPr/>
            <p:nvPr/>
          </p:nvSpPr>
          <p:spPr>
            <a:xfrm>
              <a:off x="10435096" y="776244"/>
              <a:ext cx="369943" cy="292348"/>
            </a:xfrm>
            <a:prstGeom prst="rect">
              <a:avLst/>
            </a:prstGeom>
            <a:solidFill>
              <a:srgbClr val="70AD47">
                <a:lumMod val="20000"/>
                <a:lumOff val="80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9A82E06C-64A8-AC4D-A397-BC7E141BD552}"/>
                </a:ext>
              </a:extLst>
            </p:cNvPr>
            <p:cNvSpPr/>
            <p:nvPr/>
          </p:nvSpPr>
          <p:spPr>
            <a:xfrm>
              <a:off x="10435096" y="1185414"/>
              <a:ext cx="293463" cy="288140"/>
            </a:xfrm>
            <a:prstGeom prst="ellipse">
              <a:avLst/>
            </a:prstGeom>
            <a:solidFill>
              <a:srgbClr val="FFC000">
                <a:lumMod val="40000"/>
                <a:lumOff val="60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A9C5A30D-7FFF-4246-A53A-6CEE0CED2A95}"/>
                </a:ext>
              </a:extLst>
            </p:cNvPr>
            <p:cNvSpPr/>
            <p:nvPr/>
          </p:nvSpPr>
          <p:spPr>
            <a:xfrm>
              <a:off x="10435095" y="1802924"/>
              <a:ext cx="293463" cy="288140"/>
            </a:xfrm>
            <a:prstGeom prst="ellipse">
              <a:avLst/>
            </a:prstGeom>
            <a:solidFill>
              <a:srgbClr val="ED7D31">
                <a:lumMod val="20000"/>
                <a:lumOff val="80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0497D98F-38F4-EE43-B2F6-2BFB26C299DC}"/>
                </a:ext>
              </a:extLst>
            </p:cNvPr>
            <p:cNvSpPr txBox="1"/>
            <p:nvPr/>
          </p:nvSpPr>
          <p:spPr>
            <a:xfrm>
              <a:off x="10832933" y="373648"/>
              <a:ext cx="87506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400"/>
              <a:r>
                <a:rPr lang="en-US" sz="1600" dirty="0">
                  <a:solidFill>
                    <a:prstClr val="black"/>
                  </a:solidFill>
                  <a:latin typeface="Calibri" panose="020F0502020204030204"/>
                </a:rPr>
                <a:t>NODE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540B172A-E8AC-A64A-B24F-C062AAA0384D}"/>
                </a:ext>
              </a:extLst>
            </p:cNvPr>
            <p:cNvSpPr txBox="1"/>
            <p:nvPr/>
          </p:nvSpPr>
          <p:spPr>
            <a:xfrm>
              <a:off x="10832933" y="751597"/>
              <a:ext cx="87506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400"/>
              <a:r>
                <a:rPr lang="en-US" sz="1600" dirty="0" err="1">
                  <a:solidFill>
                    <a:prstClr val="black"/>
                  </a:solidFill>
                  <a:latin typeface="Calibri" panose="020F0502020204030204"/>
                </a:rPr>
                <a:t>ldmsd</a:t>
              </a:r>
              <a:endParaRPr lang="en-US" sz="1600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2F966DDC-1D89-7042-B704-86C361355C61}"/>
                </a:ext>
              </a:extLst>
            </p:cNvPr>
            <p:cNvSpPr txBox="1"/>
            <p:nvPr/>
          </p:nvSpPr>
          <p:spPr>
            <a:xfrm>
              <a:off x="10807223" y="1129546"/>
              <a:ext cx="118481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400"/>
              <a:r>
                <a:rPr lang="en-US" sz="1600" dirty="0">
                  <a:solidFill>
                    <a:prstClr val="black"/>
                  </a:solidFill>
                  <a:latin typeface="Calibri" panose="020F0502020204030204"/>
                </a:rPr>
                <a:t>Sampler plugin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A3BF0810-AB7E-6748-9A94-05BE1C5EAAD7}"/>
                </a:ext>
              </a:extLst>
            </p:cNvPr>
            <p:cNvSpPr txBox="1"/>
            <p:nvPr/>
          </p:nvSpPr>
          <p:spPr>
            <a:xfrm>
              <a:off x="10787478" y="1694253"/>
              <a:ext cx="118481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400"/>
              <a:r>
                <a:rPr lang="en-US" sz="1600" dirty="0">
                  <a:solidFill>
                    <a:prstClr val="black"/>
                  </a:solidFill>
                  <a:latin typeface="Calibri" panose="020F0502020204030204"/>
                </a:rPr>
                <a:t>Store</a:t>
              </a:r>
            </a:p>
            <a:p>
              <a:pPr defTabSz="914400"/>
              <a:r>
                <a:rPr lang="en-US" sz="1600" dirty="0">
                  <a:solidFill>
                    <a:prstClr val="black"/>
                  </a:solidFill>
                  <a:latin typeface="Calibri" panose="020F0502020204030204"/>
                </a:rPr>
                <a:t>plugin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C5981948-7F4B-A246-9101-D2892D57EA50}"/>
                </a:ext>
              </a:extLst>
            </p:cNvPr>
            <p:cNvSpPr txBox="1"/>
            <p:nvPr/>
          </p:nvSpPr>
          <p:spPr>
            <a:xfrm>
              <a:off x="10322789" y="2298368"/>
              <a:ext cx="149995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400"/>
              <a:r>
                <a:rPr lang="en-US" sz="1600" dirty="0">
                  <a:solidFill>
                    <a:prstClr val="black"/>
                  </a:solidFill>
                  <a:latin typeface="Calibri" panose="020F0502020204030204"/>
                </a:rPr>
                <a:t>Arrow direction is data flow:</a:t>
              </a:r>
            </a:p>
          </p:txBody>
        </p:sp>
        <p:cxnSp>
          <p:nvCxnSpPr>
            <p:cNvPr id="78" name="Straight Arrow Connector 77">
              <a:extLst>
                <a:ext uri="{FF2B5EF4-FFF2-40B4-BE49-F238E27FC236}">
                  <a16:creationId xmlns:a16="http://schemas.microsoft.com/office/drawing/2014/main" id="{1F2EB49A-C6DE-304B-B63A-869CF0723E5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94683" y="2945373"/>
              <a:ext cx="0" cy="658345"/>
            </a:xfrm>
            <a:prstGeom prst="straightConnector1">
              <a:avLst/>
            </a:prstGeom>
            <a:noFill/>
            <a:ln w="57150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3D6713B-D587-BC4A-8102-6F2255A0C3D1}"/>
                </a:ext>
              </a:extLst>
            </p:cNvPr>
            <p:cNvSpPr txBox="1"/>
            <p:nvPr/>
          </p:nvSpPr>
          <p:spPr>
            <a:xfrm>
              <a:off x="10773648" y="2907282"/>
              <a:ext cx="1218388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914400"/>
              <a:r>
                <a:rPr lang="en-US" sz="1600" dirty="0" err="1">
                  <a:solidFill>
                    <a:prstClr val="black"/>
                  </a:solidFill>
                  <a:latin typeface="Calibri" panose="020F0502020204030204"/>
                </a:rPr>
                <a:t>Metricset</a:t>
              </a:r>
              <a:r>
                <a:rPr lang="en-US" sz="1600" dirty="0">
                  <a:solidFill>
                    <a:prstClr val="black"/>
                  </a:solidFill>
                  <a:latin typeface="Calibri" panose="020F0502020204030204"/>
                </a:rPr>
                <a:t> pull transport</a:t>
              </a:r>
            </a:p>
          </p:txBody>
        </p:sp>
      </p:grp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67944D09-6381-6D40-B261-F5853F158743}"/>
              </a:ext>
            </a:extLst>
          </p:cNvPr>
          <p:cNvCxnSpPr>
            <a:cxnSpLocks/>
          </p:cNvCxnSpPr>
          <p:nvPr/>
        </p:nvCxnSpPr>
        <p:spPr>
          <a:xfrm flipH="1" flipV="1">
            <a:off x="6791187" y="3974858"/>
            <a:ext cx="3531603" cy="1294113"/>
          </a:xfrm>
          <a:prstGeom prst="straightConnector1">
            <a:avLst/>
          </a:prstGeom>
          <a:noFill/>
          <a:ln w="5715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DD056645-4F1F-3244-B46E-833EB5937CF4}"/>
              </a:ext>
            </a:extLst>
          </p:cNvPr>
          <p:cNvSpPr txBox="1"/>
          <p:nvPr/>
        </p:nvSpPr>
        <p:spPr>
          <a:xfrm>
            <a:off x="621982" y="94225"/>
            <a:ext cx="46442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en-US" sz="2800" dirty="0">
                <a:solidFill>
                  <a:srgbClr val="4472C4"/>
                </a:solidFill>
                <a:latin typeface="Calibri" panose="020F0502020204030204"/>
              </a:rPr>
              <a:t>Common Simple Configuration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0EB1C86B-03C7-4A44-8328-E00ADA441E8D}"/>
              </a:ext>
            </a:extLst>
          </p:cNvPr>
          <p:cNvSpPr txBox="1"/>
          <p:nvPr/>
        </p:nvSpPr>
        <p:spPr>
          <a:xfrm>
            <a:off x="260439" y="897310"/>
            <a:ext cx="511474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defTabSz="91440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Setup:</a:t>
            </a:r>
          </a:p>
          <a:p>
            <a:pPr marL="742950" lvl="1" indent="-285750" defTabSz="91440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Compute Nodes have </a:t>
            </a:r>
            <a:r>
              <a:rPr lang="en-US" dirty="0" err="1">
                <a:solidFill>
                  <a:prstClr val="black"/>
                </a:solidFill>
                <a:latin typeface="Calibri" panose="020F0502020204030204"/>
              </a:rPr>
              <a:t>ldms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 daemon(s) with one or more sampler plugins</a:t>
            </a:r>
          </a:p>
          <a:p>
            <a:pPr marL="742950" lvl="1" indent="-285750" defTabSz="91440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Cluster service nodes have L1 aggregator </a:t>
            </a:r>
            <a:r>
              <a:rPr lang="en-US" dirty="0" err="1">
                <a:solidFill>
                  <a:prstClr val="black"/>
                </a:solidFill>
                <a:latin typeface="Calibri" panose="020F0502020204030204"/>
              </a:rPr>
              <a:t>ldms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 daemon(s). Aggregate the data from 1 or more nodes over the high speed transport. No plugins.</a:t>
            </a:r>
          </a:p>
          <a:p>
            <a:pPr marL="742950" lvl="1" indent="-285750" defTabSz="91440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Off cluster monitoring/analysis/storage node has L2 aggregator </a:t>
            </a:r>
            <a:r>
              <a:rPr lang="en-US" dirty="0" err="1">
                <a:solidFill>
                  <a:prstClr val="black"/>
                </a:solidFill>
                <a:latin typeface="Calibri" panose="020F0502020204030204"/>
              </a:rPr>
              <a:t>ldms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 daemon(s) with store plugin(s). Writes out the aggregated data</a:t>
            </a:r>
          </a:p>
          <a:p>
            <a:pPr marL="742950" lvl="1" indent="-285750" defTabSz="91440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Mixed transports to take advantage of the HSN </a:t>
            </a:r>
          </a:p>
          <a:p>
            <a:pPr marL="285750" indent="-285750" defTabSz="91440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This topology can be replicated to scale out. Examples:</a:t>
            </a:r>
          </a:p>
          <a:p>
            <a:pPr marL="742950" lvl="1" indent="-285750" defTabSz="91440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Replicate per “Scalable Unit”</a:t>
            </a:r>
          </a:p>
          <a:p>
            <a:pPr marL="742950" lvl="1" indent="-285750" defTabSz="91440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Note that fan-in of ~thousands</a:t>
            </a:r>
          </a:p>
          <a:p>
            <a:pPr lvl="1" indent="288925" defTabSz="914400"/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to one are possible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5693FD60-D3F1-8441-88E5-7CCEB0B0F7BF}"/>
              </a:ext>
            </a:extLst>
          </p:cNvPr>
          <p:cNvSpPr txBox="1"/>
          <p:nvPr/>
        </p:nvSpPr>
        <p:spPr>
          <a:xfrm>
            <a:off x="7268063" y="3910785"/>
            <a:ext cx="14971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914400"/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RDMA over HSN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2C592A95-92CD-C04B-AF86-F1A9DC29D5F4}"/>
              </a:ext>
            </a:extLst>
          </p:cNvPr>
          <p:cNvSpPr txBox="1"/>
          <p:nvPr/>
        </p:nvSpPr>
        <p:spPr>
          <a:xfrm>
            <a:off x="5794651" y="2476804"/>
            <a:ext cx="1272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Socket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FC1DCCBC-03F7-6A4D-A101-F4A719848069}"/>
              </a:ext>
            </a:extLst>
          </p:cNvPr>
          <p:cNvSpPr txBox="1"/>
          <p:nvPr/>
        </p:nvSpPr>
        <p:spPr>
          <a:xfrm>
            <a:off x="8655484" y="5974915"/>
            <a:ext cx="1840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Monitored Nodes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AA266DF4-2734-234C-B1D0-41E3A0E80090}"/>
              </a:ext>
            </a:extLst>
          </p:cNvPr>
          <p:cNvSpPr txBox="1"/>
          <p:nvPr/>
        </p:nvSpPr>
        <p:spPr>
          <a:xfrm>
            <a:off x="6776581" y="1728591"/>
            <a:ext cx="19997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Level 2 aggregation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BF005FC0-757C-0E40-A160-48829191FE6F}"/>
              </a:ext>
            </a:extLst>
          </p:cNvPr>
          <p:cNvSpPr txBox="1"/>
          <p:nvPr/>
        </p:nvSpPr>
        <p:spPr>
          <a:xfrm>
            <a:off x="6741091" y="3183698"/>
            <a:ext cx="19997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Level 1 aggregation</a:t>
            </a:r>
          </a:p>
        </p:txBody>
      </p:sp>
    </p:spTree>
    <p:extLst>
      <p:ext uri="{BB962C8B-B14F-4D97-AF65-F5344CB8AC3E}">
        <p14:creationId xmlns:p14="http://schemas.microsoft.com/office/powerpoint/2010/main" val="133722907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DB91BF-FA95-440C-BD01-C4B5A07E4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60</a:t>
            </a:fld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B53605B9-9EFF-46B7-9C36-9C89D34FD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1050" y="620214"/>
            <a:ext cx="9499023" cy="1325563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latin typeface="+mn-lt"/>
              </a:rPr>
              <a:t>EXAMPLE: </a:t>
            </a:r>
            <a:r>
              <a:rPr lang="en-US" sz="3200" dirty="0">
                <a:solidFill>
                  <a:schemeClr val="tx1"/>
                </a:solidFill>
                <a:latin typeface="+mn-lt"/>
              </a:rPr>
              <a:t>Simple Aggregator with Configuration File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79A75BF-F98B-42AC-8F1A-A9DD9FB091FA}"/>
              </a:ext>
            </a:extLst>
          </p:cNvPr>
          <p:cNvSpPr/>
          <p:nvPr/>
        </p:nvSpPr>
        <p:spPr>
          <a:xfrm>
            <a:off x="1447021" y="2890391"/>
            <a:ext cx="9297957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bg2">
                    <a:lumMod val="25000"/>
                  </a:schemeClr>
                </a:solidFill>
                <a:latin typeface="Garamond" charset="0"/>
              </a:rPr>
              <a:t>Please see </a:t>
            </a:r>
            <a:r>
              <a:rPr lang="en-US" sz="3200" dirty="0">
                <a:solidFill>
                  <a:srgbClr val="00ACD9"/>
                </a:solidFill>
                <a:latin typeface="Garamond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Aggregator With Configuration File </a:t>
            </a:r>
            <a:r>
              <a:rPr lang="en-US" sz="3200" dirty="0">
                <a:solidFill>
                  <a:schemeClr val="bg2">
                    <a:lumMod val="25000"/>
                  </a:schemeClr>
                </a:solidFill>
                <a:latin typeface="Garamond" charset="0"/>
              </a:rPr>
              <a:t>to view a video example of Exercise 2 (slides 58-59).</a:t>
            </a:r>
          </a:p>
        </p:txBody>
      </p:sp>
    </p:spTree>
    <p:extLst>
      <p:ext uri="{BB962C8B-B14F-4D97-AF65-F5344CB8AC3E}">
        <p14:creationId xmlns:p14="http://schemas.microsoft.com/office/powerpoint/2010/main" val="4199983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982"/>
    </mc:Choice>
    <mc:Fallback xmlns="">
      <p:transition spd="slow" advTm="54982"/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219445"/>
            <a:ext cx="10515600" cy="2419109"/>
          </a:xfrm>
        </p:spPr>
        <p:txBody>
          <a:bodyPr>
            <a:noAutofit/>
          </a:bodyPr>
          <a:lstStyle/>
          <a:p>
            <a:pPr algn="ctr"/>
            <a:r>
              <a:rPr lang="en-US" sz="4800" b="1" dirty="0"/>
              <a:t>Exercise 3:</a:t>
            </a:r>
            <a:r>
              <a:rPr lang="en-US" sz="4800" dirty="0"/>
              <a:t> Aggregating From Remote Hosts: Building a Distributed Monitoring System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09571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0549" y="167025"/>
            <a:ext cx="9086851" cy="917265"/>
          </a:xfrm>
        </p:spPr>
        <p:txBody>
          <a:bodyPr>
            <a:normAutofit fontScale="90000"/>
          </a:bodyPr>
          <a:lstStyle/>
          <a:p>
            <a:r>
              <a:rPr lang="en-US" sz="4000" dirty="0">
                <a:solidFill>
                  <a:srgbClr val="2C70BA"/>
                </a:solidFill>
                <a:latin typeface="+mn-lt"/>
              </a:rPr>
              <a:t>Aggregate From Other Student Samplers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8623" y="1182420"/>
            <a:ext cx="11581006" cy="5207793"/>
          </a:xfrm>
        </p:spPr>
        <p:txBody>
          <a:bodyPr>
            <a:normAutofit fontScale="85000" lnSpcReduction="20000"/>
          </a:bodyPr>
          <a:lstStyle/>
          <a:p>
            <a:pPr marL="231775" indent="-231775">
              <a:buFont typeface="Arial" panose="020B0604020202020204" pitchFamily="34" charset="0"/>
              <a:buChar char="•"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Kill your current aggregator ldmsd</a:t>
            </a:r>
          </a:p>
          <a:p>
            <a:pPr marL="231775" indent="-231775">
              <a:buFont typeface="Arial" panose="020B0604020202020204" pitchFamily="34" charset="0"/>
              <a:buChar char="•"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Edit /home/&lt;user&gt;/exercises/ldms/conf/</a:t>
            </a:r>
            <a:r>
              <a:rPr lang="en-US" sz="2200" dirty="0" err="1">
                <a:latin typeface="Calibri" panose="020F0502020204030204" pitchFamily="34" charset="0"/>
                <a:cs typeface="Calibri" panose="020F0502020204030204" pitchFamily="34" charset="0"/>
              </a:rPr>
              <a:t>agg.conf</a:t>
            </a: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: Remove # for nodes you want to aggregate from</a:t>
            </a:r>
          </a:p>
          <a:p>
            <a:pPr marL="0" lvl="1" indent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900" b="1" dirty="0">
                <a:latin typeface="Lucida Console" panose="020B0609040504020204" pitchFamily="49" charset="0"/>
              </a:rPr>
              <a:t>$</a:t>
            </a:r>
            <a:r>
              <a:rPr lang="en-US" sz="1900" dirty="0">
                <a:latin typeface="Lucida Console" panose="020B0609040504020204" pitchFamily="49" charset="0"/>
              </a:rPr>
              <a:t>cat /home/&lt;user&gt;/exercises/ldms/conf/</a:t>
            </a:r>
            <a:r>
              <a:rPr lang="en-US" sz="1900" dirty="0" err="1">
                <a:latin typeface="Lucida Console" panose="020B0609040504020204" pitchFamily="49" charset="0"/>
              </a:rPr>
              <a:t>agg.conf</a:t>
            </a:r>
            <a:r>
              <a:rPr lang="en-US" sz="1900" dirty="0">
                <a:latin typeface="Lucida Console" panose="020B0609040504020204" pitchFamily="49" charset="0"/>
              </a:rPr>
              <a:t> </a:t>
            </a:r>
          </a:p>
          <a:p>
            <a:pPr marL="0" lvl="1" indent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100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prdcr_add name=prdcr1 type=active host=node-1 port=10001 xprt=sock interval=20000000</a:t>
            </a:r>
          </a:p>
          <a:p>
            <a:pPr marL="0" lvl="1" indent="0">
              <a:lnSpc>
                <a:spcPct val="120000"/>
              </a:lnSpc>
              <a:spcAft>
                <a:spcPts val="0"/>
              </a:spcAft>
              <a:buNone/>
            </a:pPr>
            <a:r>
              <a:rPr lang="en-US" sz="2100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#prdcr_add name=prdcr2 type=active host=node-2 port=10001 xprt=sock interval=20000000</a:t>
            </a:r>
          </a:p>
          <a:p>
            <a:pPr marL="0" lvl="1" indent="0">
              <a:lnSpc>
                <a:spcPct val="120000"/>
              </a:lnSpc>
              <a:spcAft>
                <a:spcPts val="0"/>
              </a:spcAft>
              <a:buNone/>
            </a:pPr>
            <a:r>
              <a:rPr lang="en-US" sz="2100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#prdcr_add name=prdcr3 type=active host=node-64 port=10001 xprt=sock interval=20000000</a:t>
            </a:r>
          </a:p>
          <a:p>
            <a:pPr marL="457200" lvl="1" indent="0">
              <a:buNone/>
            </a:pPr>
            <a:endParaRPr lang="en-US" dirty="0"/>
          </a:p>
          <a:p>
            <a:pPr marL="12700" lvl="1" indent="0">
              <a:buNone/>
            </a:pPr>
            <a:r>
              <a:rPr lang="en-US" sz="21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prdcr_start_regex regex=.*					# </a:t>
            </a:r>
            <a:r>
              <a:rPr lang="en-US" sz="2100" i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START (connect to) ALL PRODUCERS</a:t>
            </a:r>
          </a:p>
          <a:p>
            <a:pPr marL="12700" lvl="1" indent="0">
              <a:buNone/>
            </a:pPr>
            <a:endParaRPr lang="en-US" sz="21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700" lvl="1" indent="0">
              <a:buNone/>
            </a:pPr>
            <a:r>
              <a:rPr lang="en-US" sz="21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updtr_add name=updtr1 interval=1000000 offset=200000		# </a:t>
            </a:r>
            <a:r>
              <a:rPr lang="en-US" sz="2100" i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UPDATE AT </a:t>
            </a:r>
            <a:r>
              <a:rPr lang="en-US" sz="2100" b="1" i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 SECOND</a:t>
            </a:r>
            <a:r>
              <a:rPr lang="en-US" sz="2100" i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INTERVALS</a:t>
            </a:r>
          </a:p>
          <a:p>
            <a:pPr marL="12700" lvl="1" indent="0">
              <a:buNone/>
            </a:pPr>
            <a:r>
              <a:rPr lang="en-US" sz="21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updtr_prdcr_add name=updtr1 regex=.*				# DO THIS ON ALL PRODUCERS</a:t>
            </a:r>
          </a:p>
          <a:p>
            <a:pPr marL="12700" lvl="1" indent="0">
              <a:buNone/>
            </a:pPr>
            <a:r>
              <a:rPr lang="en-US" sz="21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updtr_match_add name=updtr1 match=schema regex=meminfo 		# RESTRICT TO SETS WITH schema=meminfo</a:t>
            </a:r>
          </a:p>
          <a:p>
            <a:pPr marL="12700" lvl="1" indent="0">
              <a:buNone/>
            </a:pPr>
            <a:r>
              <a:rPr lang="en-US" sz="21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updtr_start name=updtr1					# START UPDATER with POLICY “updtr1”</a:t>
            </a:r>
          </a:p>
          <a:p>
            <a:pPr marL="12700" lvl="1" indent="0">
              <a:buNone/>
            </a:pPr>
            <a:endParaRPr lang="en-US" sz="21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700" lvl="1" indent="0">
              <a:buNone/>
            </a:pPr>
            <a:r>
              <a:rPr lang="en-US" sz="21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updtr_add name=updtr2 interval=2000000 offset=200000	</a:t>
            </a:r>
            <a:r>
              <a:rPr lang="en-US" sz="2100" i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	# UPDATE AT </a:t>
            </a:r>
            <a:r>
              <a:rPr lang="en-US" sz="2100" b="1" i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 SECOND</a:t>
            </a:r>
            <a:r>
              <a:rPr lang="en-US" sz="2100" i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INTERVALS</a:t>
            </a:r>
            <a:endParaRPr lang="en-US" sz="21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700" lvl="1" indent="0">
              <a:buNone/>
            </a:pPr>
            <a:r>
              <a:rPr lang="en-US" sz="21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updtr_prdcr_add name=updtr2 regex=.*				# DO THIS ON ALL PRODUCERS</a:t>
            </a:r>
          </a:p>
          <a:p>
            <a:pPr marL="12700" lvl="1" indent="0">
              <a:buNone/>
            </a:pPr>
            <a:r>
              <a:rPr lang="en-US" sz="21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updtr_match_add name=updtr2 match=schema regex=vmstat 		# RESTRICT TO SETS WITH schema=vmstat</a:t>
            </a:r>
          </a:p>
          <a:p>
            <a:pPr marL="12700" lvl="1" indent="0">
              <a:buNone/>
            </a:pPr>
            <a:r>
              <a:rPr lang="en-US" sz="21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updtr_start name=updtr2					# START UPDATER with POLICY “updtr2”</a:t>
            </a:r>
          </a:p>
          <a:p>
            <a:pPr marL="457200" lvl="1" indent="0">
              <a:buNone/>
            </a:pP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62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68739D6-8183-E94F-80B6-6EA6BE70E51E}"/>
              </a:ext>
            </a:extLst>
          </p:cNvPr>
          <p:cNvSpPr/>
          <p:nvPr/>
        </p:nvSpPr>
        <p:spPr>
          <a:xfrm>
            <a:off x="355516" y="1843349"/>
            <a:ext cx="6654883" cy="37337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72811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227537"/>
            <a:ext cx="10834256" cy="659159"/>
          </a:xfrm>
        </p:spPr>
        <p:txBody>
          <a:bodyPr>
            <a:normAutofit fontScale="90000"/>
          </a:bodyPr>
          <a:lstStyle/>
          <a:p>
            <a:r>
              <a:rPr lang="en-US" sz="4000" dirty="0">
                <a:solidFill>
                  <a:srgbClr val="2C70BA"/>
                </a:solidFill>
                <a:latin typeface="+mn-lt"/>
              </a:rPr>
              <a:t>Aggregate From Other Student Samplers (cont’d)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240156"/>
            <a:ext cx="10515600" cy="5107622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Restart ldmsd using your edited configuration file</a:t>
            </a:r>
            <a:endParaRPr lang="en-US" strike="sngStrike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sz="1800" dirty="0">
                <a:solidFill>
                  <a:schemeClr val="tx1"/>
                </a:solidFill>
                <a:latin typeface="Lucida Console" panose="020B0609040504020204" pitchFamily="49" charset="0"/>
              </a:rPr>
              <a:t>$</a:t>
            </a:r>
            <a:r>
              <a:rPr lang="en-US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ldmsd </a:t>
            </a:r>
            <a:r>
              <a:rPr lang="en-US" sz="1800" dirty="0">
                <a:solidFill>
                  <a:srgbClr val="00B050"/>
                </a:solidFill>
                <a:latin typeface="Lucida Console" panose="020B0609040504020204" pitchFamily="49" charset="0"/>
              </a:rPr>
              <a:t>-x sock:20001 </a:t>
            </a:r>
            <a:r>
              <a:rPr lang="en-US" sz="1800" dirty="0">
                <a:solidFill>
                  <a:srgbClr val="7030A0"/>
                </a:solidFill>
                <a:latin typeface="Lucida Console" panose="020B0609040504020204" pitchFamily="49" charset="0"/>
              </a:rPr>
              <a:t>-l /home/&lt;user&gt;/exercises/ldms/log/</a:t>
            </a:r>
            <a:r>
              <a:rPr lang="en-US" sz="1800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aggd.log</a:t>
            </a:r>
            <a:endParaRPr lang="en-US" sz="1800" dirty="0">
              <a:solidFill>
                <a:srgbClr val="7030A0"/>
              </a:solidFill>
              <a:latin typeface="Lucida Console" panose="020B060904050402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schemeClr val="accent2">
                    <a:lumMod val="75000"/>
                  </a:schemeClr>
                </a:solidFill>
                <a:latin typeface="Lucida Console" panose="020B0609040504020204" pitchFamily="49" charset="0"/>
              </a:rPr>
              <a:t>–c /home/&lt;user&gt;/exercises/ldms/conf/</a:t>
            </a:r>
            <a:r>
              <a:rPr lang="en-US" sz="1800" dirty="0" err="1">
                <a:solidFill>
                  <a:schemeClr val="accent2">
                    <a:lumMod val="75000"/>
                  </a:schemeClr>
                </a:solidFill>
                <a:latin typeface="Lucida Console" panose="020B0609040504020204" pitchFamily="49" charset="0"/>
              </a:rPr>
              <a:t>agg.conf</a:t>
            </a:r>
            <a:endParaRPr lang="en-US" sz="1800" dirty="0">
              <a:solidFill>
                <a:schemeClr val="accent2">
                  <a:lumMod val="75000"/>
                </a:schemeClr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Alternatively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create this file by copying the content from the previous slide at the end of the file.</a:t>
            </a:r>
          </a:p>
          <a:p>
            <a:pPr marL="0" indent="0">
              <a:buNone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LDMS supports complex topologies:</a:t>
            </a:r>
          </a:p>
          <a:p>
            <a:pPr marL="231775" indent="-231775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Multiple ldmsd (aggregators) can pull from the same ldmsd (sampler or aggregator)</a:t>
            </a:r>
          </a:p>
          <a:p>
            <a:pPr marL="231775" indent="-231775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Can daisy chain aggregators </a:t>
            </a:r>
          </a:p>
          <a:p>
            <a:pPr marL="463550" lvl="1" indent="-263525">
              <a:buFont typeface="Courier New" panose="02070309020205020404" pitchFamily="49" charset="0"/>
              <a:buChar char="o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Hierarchical </a:t>
            </a:r>
          </a:p>
          <a:p>
            <a:pPr marL="463550" lvl="1" indent="-263525">
              <a:buFont typeface="Courier New" panose="02070309020205020404" pitchFamily="49" charset="0"/>
              <a:buChar char="o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Support both fan-in and fan-out topologies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63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D9DC2BC-EC0E-8F49-B918-B772A738FC22}"/>
              </a:ext>
            </a:extLst>
          </p:cNvPr>
          <p:cNvSpPr/>
          <p:nvPr/>
        </p:nvSpPr>
        <p:spPr>
          <a:xfrm>
            <a:off x="651165" y="1683277"/>
            <a:ext cx="9019308" cy="7828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77796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748" y="235354"/>
            <a:ext cx="5853282" cy="595921"/>
          </a:xfrm>
        </p:spPr>
        <p:txBody>
          <a:bodyPr>
            <a:normAutofit fontScale="90000"/>
          </a:bodyPr>
          <a:lstStyle/>
          <a:p>
            <a:r>
              <a:rPr lang="en-US" sz="4000" dirty="0">
                <a:solidFill>
                  <a:srgbClr val="2C70BA"/>
                </a:solidFill>
                <a:latin typeface="+mn-lt"/>
              </a:rPr>
              <a:t>Check Aggregator Status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46748" y="1121476"/>
            <a:ext cx="10515600" cy="5181041"/>
          </a:xfrm>
        </p:spPr>
        <p:txBody>
          <a:bodyPr>
            <a:normAutofit fontScale="70000" lnSpcReduction="20000"/>
          </a:bodyPr>
          <a:lstStyle/>
          <a:p>
            <a:pPr marL="0" indent="0">
              <a:spcBef>
                <a:spcPts val="600"/>
              </a:spcBef>
              <a:buNone/>
            </a:pPr>
            <a:r>
              <a:rPr lang="en-US" sz="2600" dirty="0">
                <a:solidFill>
                  <a:prstClr val="black"/>
                </a:solidFill>
                <a:latin typeface="Lucida Console" panose="020B0609040504020204" pitchFamily="49" charset="0"/>
              </a:rPr>
              <a:t>sock:localhost:20001&gt; </a:t>
            </a:r>
            <a:r>
              <a:rPr lang="en-US" sz="2600" dirty="0">
                <a:solidFill>
                  <a:srgbClr val="0070C0"/>
                </a:solidFill>
                <a:latin typeface="Lucida Console" panose="020B0609040504020204" pitchFamily="49" charset="0"/>
              </a:rPr>
              <a:t>status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900" dirty="0"/>
              <a:t>Name         Type         Interval     Offset       </a:t>
            </a:r>
            <a:r>
              <a:rPr lang="en-US" sz="1900" dirty="0" err="1"/>
              <a:t>Libpath</a:t>
            </a:r>
            <a:endParaRPr lang="en-US" sz="1900" dirty="0"/>
          </a:p>
          <a:p>
            <a:pPr marL="0" indent="0">
              <a:spcBef>
                <a:spcPts val="600"/>
              </a:spcBef>
              <a:buNone/>
            </a:pPr>
            <a:r>
              <a:rPr lang="en-US" sz="1900" dirty="0"/>
              <a:t>------------ ------------ ------------ ------------ ------------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900" dirty="0"/>
              <a:t>Name             Host             Port         Transport    State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900" dirty="0"/>
              <a:t>---------------- ---------------- ------------ ------------ ------------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900" dirty="0"/>
              <a:t>prdcr1           node-1        10001      sock         CONNECTED   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900" dirty="0"/>
              <a:t>    node-1/meminfo meminfo	 READY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900" dirty="0"/>
              <a:t>    node-1/vmstat  vmstat		 READY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900" dirty="0"/>
              <a:t>prdcr2           node-2        10001      sock         CONNECTED   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900" dirty="0"/>
              <a:t>    node-2/meminfo meminfo	 READY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900" dirty="0"/>
              <a:t>   node-2/vmstat  vmstat		 READY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900" dirty="0"/>
              <a:t>prdcr3           node-3        10001      sock         DISCONNECTED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900" dirty="0"/>
              <a:t>Name             Interval     Offset       Mode            State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900" dirty="0"/>
              <a:t>---------------- ------------ ------------ --------------- ------------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900" dirty="0"/>
              <a:t>updtr1           1000000      200000       Pull            RUNNING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900" dirty="0"/>
              <a:t>    prdcr1           node-1                10001 sock         CONNECTED   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900" dirty="0"/>
              <a:t>    prdcr2           node-2                10001 sock         CONNECTED   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900" dirty="0"/>
              <a:t>    prdcr3           node-3                10001 sock         DISCONNECTED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900" dirty="0"/>
              <a:t>Name             Container        Schema           Plugin           State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900" dirty="0"/>
              <a:t>---------------- ---------------- ---------------- ---------------- ------------</a:t>
            </a:r>
          </a:p>
          <a:p>
            <a:pPr marL="0" indent="0">
              <a:spcBef>
                <a:spcPts val="600"/>
              </a:spcBef>
              <a:buNone/>
            </a:pPr>
            <a:endParaRPr lang="en-US" sz="2400" dirty="0"/>
          </a:p>
        </p:txBody>
      </p:sp>
      <p:sp>
        <p:nvSpPr>
          <p:cNvPr id="7" name="Rectangle 6"/>
          <p:cNvSpPr/>
          <p:nvPr/>
        </p:nvSpPr>
        <p:spPr>
          <a:xfrm>
            <a:off x="607221" y="1060168"/>
            <a:ext cx="4089470" cy="34004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64</a:t>
            </a:fld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3605773" y="3711996"/>
            <a:ext cx="1676400" cy="384226"/>
          </a:xfrm>
          <a:prstGeom prst="ellipse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3503294" y="2259371"/>
            <a:ext cx="1676400" cy="384226"/>
          </a:xfrm>
          <a:prstGeom prst="ellipse">
            <a:avLst/>
          </a:prstGeom>
          <a:noFill/>
          <a:ln w="317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3717607" y="4665417"/>
            <a:ext cx="1676400" cy="384226"/>
          </a:xfrm>
          <a:prstGeom prst="ellipse">
            <a:avLst/>
          </a:prstGeom>
          <a:noFill/>
          <a:ln w="317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A7F96449-01FC-6A44-A430-B7083F890180}"/>
              </a:ext>
            </a:extLst>
          </p:cNvPr>
          <p:cNvSpPr/>
          <p:nvPr/>
        </p:nvSpPr>
        <p:spPr>
          <a:xfrm>
            <a:off x="3717607" y="5128787"/>
            <a:ext cx="1676400" cy="384226"/>
          </a:xfrm>
          <a:prstGeom prst="ellipse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50948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0B21ED-C104-4273-882B-382970338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65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E4D514F-992B-4FBB-8185-BE23D68A21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3945" y="620214"/>
            <a:ext cx="9705480" cy="1077217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latin typeface="+mn-lt"/>
              </a:rPr>
              <a:t>EXAMPLE: </a:t>
            </a:r>
            <a:r>
              <a:rPr lang="en-US" sz="3200" dirty="0">
                <a:latin typeface="+mn-lt"/>
              </a:rPr>
              <a:t>Aggregate From Other Student Samplers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63CFEF6-3089-4C1B-A9C8-33EF2D67C834}"/>
              </a:ext>
            </a:extLst>
          </p:cNvPr>
          <p:cNvSpPr/>
          <p:nvPr/>
        </p:nvSpPr>
        <p:spPr>
          <a:xfrm>
            <a:off x="1760375" y="3038371"/>
            <a:ext cx="8671249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bg2">
                    <a:lumMod val="25000"/>
                  </a:schemeClr>
                </a:solidFill>
                <a:latin typeface="Garamond" charset="0"/>
              </a:rPr>
              <a:t>Please see </a:t>
            </a:r>
            <a:r>
              <a:rPr lang="en-US" sz="3200" dirty="0">
                <a:solidFill>
                  <a:srgbClr val="00ACD9"/>
                </a:solidFill>
                <a:latin typeface="Garamond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Aggregate From Multiple VMs</a:t>
            </a:r>
            <a:r>
              <a:rPr lang="en-US" sz="3200" dirty="0">
                <a:solidFill>
                  <a:srgbClr val="00ACD9"/>
                </a:solidFill>
                <a:latin typeface="Garamond" charset="0"/>
              </a:rPr>
              <a:t>  </a:t>
            </a:r>
            <a:r>
              <a:rPr lang="en-US" sz="3200" dirty="0">
                <a:solidFill>
                  <a:schemeClr val="bg2">
                    <a:lumMod val="25000"/>
                  </a:schemeClr>
                </a:solidFill>
                <a:latin typeface="Garamond" charset="0"/>
              </a:rPr>
              <a:t>to view a similar example of Exercise 3.</a:t>
            </a:r>
          </a:p>
        </p:txBody>
      </p:sp>
    </p:spTree>
    <p:extLst>
      <p:ext uri="{BB962C8B-B14F-4D97-AF65-F5344CB8AC3E}">
        <p14:creationId xmlns:p14="http://schemas.microsoft.com/office/powerpoint/2010/main" val="16742512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6060" y="2233192"/>
            <a:ext cx="10920879" cy="1877265"/>
          </a:xfrm>
        </p:spPr>
        <p:txBody>
          <a:bodyPr/>
          <a:lstStyle/>
          <a:p>
            <a:r>
              <a:rPr lang="en-US" b="1" dirty="0"/>
              <a:t>Exercise 4:</a:t>
            </a:r>
            <a:r>
              <a:rPr lang="en-US" dirty="0"/>
              <a:t> Basic Dynamic Configurations and Resilience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175953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7220" y="205520"/>
            <a:ext cx="10515600" cy="97790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2C70BA"/>
                </a:solidFill>
                <a:latin typeface="+mn-lt"/>
              </a:rPr>
              <a:t>Basic Dynamic Configuration Changes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7220" y="1345564"/>
            <a:ext cx="10515600" cy="486523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Exercise Goals:</a:t>
            </a:r>
          </a:p>
          <a:p>
            <a:pPr marL="231775" indent="-231775">
              <a:buFont typeface="Arial" panose="020B0604020202020204" pitchFamily="34" charset="0"/>
              <a:buChar char="•"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Explore dynamic configuration options</a:t>
            </a:r>
          </a:p>
          <a:p>
            <a:pPr marL="542925" lvl="1" indent="-342900">
              <a:buFont typeface="Courier New" panose="02070309020205020404" pitchFamily="49" charset="0"/>
              <a:buChar char="o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Sampler daemons (from Exercise</a:t>
            </a:r>
            <a:r>
              <a:rPr lang="en-US" sz="2000" dirty="0"/>
              <a:t> 1 - slide 37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 marL="750888" lvl="2" indent="-233363">
              <a:buFont typeface="Wingdings" pitchFamily="2" charset="2"/>
              <a:buChar char="§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Stopping sampler plugins</a:t>
            </a:r>
          </a:p>
          <a:p>
            <a:pPr marL="750888" lvl="2" indent="-233363">
              <a:buFont typeface="Wingdings" pitchFamily="2" charset="2"/>
              <a:buChar char="§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Starting sampler plugins with different intervals</a:t>
            </a:r>
          </a:p>
          <a:p>
            <a:pPr marL="573088" lvl="1" indent="-373063">
              <a:buFont typeface="Courier New" panose="02070309020205020404" pitchFamily="49" charset="0"/>
              <a:buChar char="o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Aggregator daemons</a:t>
            </a:r>
          </a:p>
          <a:p>
            <a:pPr marL="750888" lvl="2" indent="-233363">
              <a:buFont typeface="Wingdings" pitchFamily="2" charset="2"/>
              <a:buChar char="§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Automatic detection of new metric sets on connected sampler ldmsd</a:t>
            </a:r>
          </a:p>
          <a:p>
            <a:pPr marL="750888" lvl="2" indent="-233363">
              <a:buFont typeface="Wingdings" pitchFamily="2" charset="2"/>
              <a:buChar char="§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Stopping producer (prdcr) and updater (updtr) policies</a:t>
            </a:r>
          </a:p>
          <a:p>
            <a:pPr marL="750888" lvl="2" indent="-233363">
              <a:buFont typeface="Wingdings" pitchFamily="2" charset="2"/>
              <a:buChar char="§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Changing updater intervals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917464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9125" y="190664"/>
            <a:ext cx="108204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0070C0"/>
                </a:solidFill>
                <a:latin typeface="+mn-lt"/>
              </a:rPr>
              <a:t>Dynamically Changing a Sampler Plugin’s Interval Parameters (Exercise 1 - slide 37)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608455"/>
            <a:ext cx="10515600" cy="4351338"/>
          </a:xfrm>
        </p:spPr>
        <p:txBody>
          <a:bodyPr>
            <a:normAutofit/>
          </a:bodyPr>
          <a:lstStyle/>
          <a:p>
            <a:pPr marL="238125" indent="-238125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Using ldmsd_controller, stop the plugin: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  <a:latin typeface="Lucida Console" panose="020B0609040504020204" pitchFamily="49" charset="0"/>
              </a:rPr>
              <a:t>sock:localhost:10001&gt; </a:t>
            </a:r>
            <a:r>
              <a:rPr lang="en-US" sz="1800" b="1" dirty="0">
                <a:solidFill>
                  <a:schemeClr val="tx1"/>
                </a:solidFill>
                <a:latin typeface="Lucida Console" panose="020B0609040504020204" pitchFamily="49" charset="0"/>
              </a:rPr>
              <a:t>stop name=meminfo</a:t>
            </a:r>
            <a:r>
              <a:rPr lang="en-US" sz="180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  <a:latin typeface="Calibri" charset="0"/>
                <a:ea typeface="Calibri" charset="0"/>
                <a:cs typeface="Calibri" charset="0"/>
              </a:rPr>
              <a:t>Note: Querying with ldms_ls will show that the sampler has stopped</a:t>
            </a:r>
          </a:p>
          <a:p>
            <a:endParaRPr lang="en-US" sz="2400" dirty="0">
              <a:solidFill>
                <a:schemeClr val="tx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38125" lvl="1" indent="-225425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Restart the plugin with a different interval:</a:t>
            </a:r>
          </a:p>
          <a:p>
            <a:pPr marL="0" lvl="1" indent="0">
              <a:spcBef>
                <a:spcPts val="1000"/>
              </a:spcBef>
              <a:buNone/>
            </a:pP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sock:localhost:10001&gt; </a:t>
            </a:r>
            <a:r>
              <a:rPr lang="en-US" b="1" dirty="0">
                <a:solidFill>
                  <a:prstClr val="black"/>
                </a:solidFill>
                <a:latin typeface="Lucida Console" panose="020B0609040504020204" pitchFamily="49" charset="0"/>
              </a:rPr>
              <a:t>start name=meminfo interval=5000000 </a:t>
            </a:r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Lucida Console" panose="020B0609040504020204" pitchFamily="49" charset="0"/>
              </a:rPr>
              <a:t>offset=0</a:t>
            </a:r>
          </a:p>
          <a:p>
            <a:pPr marL="0" lvl="1" indent="0">
              <a:spcBef>
                <a:spcPts val="1000"/>
              </a:spcBef>
              <a:buNone/>
            </a:pPr>
            <a:r>
              <a:rPr lang="en-US" sz="2000" dirty="0">
                <a:solidFill>
                  <a:srgbClr val="0070C0"/>
                </a:solidFill>
                <a:latin typeface="Calibri" charset="0"/>
                <a:ea typeface="Calibri" charset="0"/>
                <a:cs typeface="Calibri" charset="0"/>
              </a:rPr>
              <a:t>Note: Querying with ldms_ls will show that the metric set is now updating only every five seconds</a:t>
            </a:r>
          </a:p>
          <a:p>
            <a:pPr marL="0" lvl="1" indent="0">
              <a:spcBef>
                <a:spcPts val="1000"/>
              </a:spcBef>
              <a:buNone/>
            </a:pPr>
            <a:endParaRPr lang="en-US" dirty="0">
              <a:solidFill>
                <a:prstClr val="black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23602" y="2025732"/>
            <a:ext cx="7448550" cy="40465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23603" y="3817917"/>
            <a:ext cx="9277597" cy="42454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10275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19124" y="261217"/>
            <a:ext cx="9993458" cy="694748"/>
          </a:xfrm>
        </p:spPr>
        <p:txBody>
          <a:bodyPr>
            <a:normAutofit fontScale="90000"/>
          </a:bodyPr>
          <a:lstStyle/>
          <a:p>
            <a:r>
              <a:rPr lang="en-US" sz="4000" dirty="0">
                <a:solidFill>
                  <a:srgbClr val="0070C0"/>
                </a:solidFill>
                <a:latin typeface="+mn-lt"/>
              </a:rPr>
              <a:t>Dynamic Changes and Aggregator Robustness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69075" y="1237348"/>
            <a:ext cx="10515600" cy="5196109"/>
          </a:xfrm>
        </p:spPr>
        <p:txBody>
          <a:bodyPr>
            <a:normAutofit fontScale="92500"/>
          </a:bodyPr>
          <a:lstStyle/>
          <a:p>
            <a:pPr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On-the-fly changes in samplers will be discovered by the aggregating ldmsd</a:t>
            </a:r>
          </a:p>
          <a:p>
            <a:pPr marL="231775" lvl="1" indent="-219075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Exercise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– one student will add the vmstat sampler, using ldmsd_controller, to their running sampler ldmsd. </a:t>
            </a:r>
          </a:p>
          <a:p>
            <a:pPr lvl="2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All others will see it, using ldms_ls, appear in their aggregators which are pulling from that sampler. </a:t>
            </a:r>
          </a:p>
          <a:p>
            <a:pPr marL="231775" lvl="1" indent="-219075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Exercise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– one student will first stop their meminfo sampler, using ldmsd_controller, on their running sampler ldmsd and then remove (term) their meminfo sampler</a:t>
            </a:r>
          </a:p>
          <a:p>
            <a:pPr lvl="2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All others will see, using ldms_ls, that the timestamp in that student’s metric set ceases to update</a:t>
            </a:r>
          </a:p>
          <a:p>
            <a:pPr lvl="2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sz="2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Upon removal all other students will see that metric set disappear from their list of metric sets</a:t>
            </a:r>
          </a:p>
          <a:p>
            <a:pPr marL="231775" lvl="1" indent="-219075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Exercise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– the same student will restart their meminfo sampler, using ldmsd_controller, on their running ldmsd. </a:t>
            </a:r>
          </a:p>
          <a:p>
            <a:pPr lvl="2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All others will see, using ldms_ls, that the timestamp in that student’s metric set resumes updating.</a:t>
            </a:r>
          </a:p>
          <a:p>
            <a:pPr marL="641350" lvl="1" indent="-62865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Note: updtr policies may preclude updating new metric sets e.g., match=schema regex=vmstat would not match a new schema “foo”</a:t>
            </a:r>
          </a:p>
          <a:p>
            <a:pPr marL="457200" lvl="1" indent="0">
              <a:buNone/>
            </a:pPr>
            <a:endParaRPr lang="en-US" dirty="0">
              <a:solidFill>
                <a:srgbClr val="FF0000"/>
              </a:solidFill>
            </a:endParaRPr>
          </a:p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8712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714987-E30D-2C4C-B015-40F51DE4D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7</a:t>
            </a:fld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A3AFB2CC-CB48-484B-A425-B28535223701}"/>
              </a:ext>
            </a:extLst>
          </p:cNvPr>
          <p:cNvSpPr/>
          <p:nvPr/>
        </p:nvSpPr>
        <p:spPr>
          <a:xfrm>
            <a:off x="3837647" y="2937827"/>
            <a:ext cx="1448656" cy="770562"/>
          </a:xfrm>
          <a:prstGeom prst="rect">
            <a:avLst/>
          </a:prstGeom>
          <a:solidFill>
            <a:srgbClr val="4472C4">
              <a:lumMod val="20000"/>
              <a:lumOff val="8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2947CF3E-A044-D443-BAD1-DF11E03A06AB}"/>
              </a:ext>
            </a:extLst>
          </p:cNvPr>
          <p:cNvSpPr/>
          <p:nvPr/>
        </p:nvSpPr>
        <p:spPr>
          <a:xfrm>
            <a:off x="2307715" y="5794044"/>
            <a:ext cx="3102764" cy="770562"/>
          </a:xfrm>
          <a:prstGeom prst="rect">
            <a:avLst/>
          </a:prstGeom>
          <a:solidFill>
            <a:srgbClr val="4472C4">
              <a:lumMod val="20000"/>
              <a:lumOff val="8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4AAA0797-1C81-D343-89F4-6CF0E283F8B0}"/>
              </a:ext>
            </a:extLst>
          </p:cNvPr>
          <p:cNvSpPr/>
          <p:nvPr/>
        </p:nvSpPr>
        <p:spPr>
          <a:xfrm>
            <a:off x="4074870" y="5865969"/>
            <a:ext cx="852755" cy="424660"/>
          </a:xfrm>
          <a:prstGeom prst="rect">
            <a:avLst/>
          </a:prstGeom>
          <a:solidFill>
            <a:srgbClr val="70AD47">
              <a:lumMod val="20000"/>
              <a:lumOff val="8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267926F4-6946-104A-BB39-19CFF2935E7B}"/>
              </a:ext>
            </a:extLst>
          </p:cNvPr>
          <p:cNvSpPr/>
          <p:nvPr/>
        </p:nvSpPr>
        <p:spPr>
          <a:xfrm>
            <a:off x="6600568" y="5794044"/>
            <a:ext cx="1448656" cy="770562"/>
          </a:xfrm>
          <a:prstGeom prst="rect">
            <a:avLst/>
          </a:prstGeom>
          <a:solidFill>
            <a:srgbClr val="4472C4">
              <a:lumMod val="20000"/>
              <a:lumOff val="8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44E5BA41-7473-974B-8DC3-4EC049C39806}"/>
              </a:ext>
            </a:extLst>
          </p:cNvPr>
          <p:cNvSpPr/>
          <p:nvPr/>
        </p:nvSpPr>
        <p:spPr>
          <a:xfrm>
            <a:off x="8877328" y="5754849"/>
            <a:ext cx="1448656" cy="770562"/>
          </a:xfrm>
          <a:prstGeom prst="rect">
            <a:avLst/>
          </a:prstGeom>
          <a:solidFill>
            <a:srgbClr val="4472C4">
              <a:lumMod val="20000"/>
              <a:lumOff val="8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4CEA8072-7932-E545-BC99-D6DC31FFAC8D}"/>
              </a:ext>
            </a:extLst>
          </p:cNvPr>
          <p:cNvSpPr/>
          <p:nvPr/>
        </p:nvSpPr>
        <p:spPr>
          <a:xfrm>
            <a:off x="5246092" y="4110368"/>
            <a:ext cx="1448656" cy="770562"/>
          </a:xfrm>
          <a:prstGeom prst="rect">
            <a:avLst/>
          </a:prstGeom>
          <a:solidFill>
            <a:srgbClr val="4472C4">
              <a:lumMod val="20000"/>
              <a:lumOff val="8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8DE80255-9EE0-E44C-84A3-D27AF3C442C7}"/>
              </a:ext>
            </a:extLst>
          </p:cNvPr>
          <p:cNvSpPr/>
          <p:nvPr/>
        </p:nvSpPr>
        <p:spPr>
          <a:xfrm>
            <a:off x="5246092" y="1562377"/>
            <a:ext cx="1448656" cy="770562"/>
          </a:xfrm>
          <a:prstGeom prst="rect">
            <a:avLst/>
          </a:prstGeom>
          <a:solidFill>
            <a:srgbClr val="4472C4">
              <a:lumMod val="20000"/>
              <a:lumOff val="8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B4675BA7-8AB2-D04B-A755-004380C8D061}"/>
              </a:ext>
            </a:extLst>
          </p:cNvPr>
          <p:cNvSpPr/>
          <p:nvPr/>
        </p:nvSpPr>
        <p:spPr>
          <a:xfrm>
            <a:off x="7507790" y="2896731"/>
            <a:ext cx="1448656" cy="770562"/>
          </a:xfrm>
          <a:prstGeom prst="rect">
            <a:avLst/>
          </a:prstGeom>
          <a:solidFill>
            <a:srgbClr val="4472C4">
              <a:lumMod val="20000"/>
              <a:lumOff val="8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538D9CD0-D7AF-A048-9F83-056F95748218}"/>
              </a:ext>
            </a:extLst>
          </p:cNvPr>
          <p:cNvCxnSpPr>
            <a:cxnSpLocks/>
          </p:cNvCxnSpPr>
          <p:nvPr/>
        </p:nvCxnSpPr>
        <p:spPr>
          <a:xfrm flipH="1" flipV="1">
            <a:off x="4187886" y="3554278"/>
            <a:ext cx="1524452" cy="643491"/>
          </a:xfrm>
          <a:prstGeom prst="straightConnector1">
            <a:avLst/>
          </a:prstGeom>
          <a:noFill/>
          <a:ln w="5715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B05BFBD5-53B1-7E4B-A341-68DC02DB938B}"/>
              </a:ext>
            </a:extLst>
          </p:cNvPr>
          <p:cNvCxnSpPr>
            <a:cxnSpLocks/>
            <a:stCxn id="74" idx="0"/>
          </p:cNvCxnSpPr>
          <p:nvPr/>
        </p:nvCxnSpPr>
        <p:spPr>
          <a:xfrm flipV="1">
            <a:off x="4501248" y="4603151"/>
            <a:ext cx="1272184" cy="1262818"/>
          </a:xfrm>
          <a:prstGeom prst="straightConnector1">
            <a:avLst/>
          </a:prstGeom>
          <a:noFill/>
          <a:ln w="5715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B56A9FF3-54D0-B74A-BE10-B20629BEBC2C}"/>
              </a:ext>
            </a:extLst>
          </p:cNvPr>
          <p:cNvCxnSpPr>
            <a:cxnSpLocks/>
          </p:cNvCxnSpPr>
          <p:nvPr/>
        </p:nvCxnSpPr>
        <p:spPr>
          <a:xfrm flipV="1">
            <a:off x="7577870" y="3410509"/>
            <a:ext cx="286321" cy="2433233"/>
          </a:xfrm>
          <a:prstGeom prst="straightConnector1">
            <a:avLst/>
          </a:prstGeom>
          <a:noFill/>
          <a:ln w="5715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A5187D15-A056-4240-9375-12B469BF09E8}"/>
              </a:ext>
            </a:extLst>
          </p:cNvPr>
          <p:cNvCxnSpPr>
            <a:cxnSpLocks/>
            <a:endCxn id="104" idx="2"/>
          </p:cNvCxnSpPr>
          <p:nvPr/>
        </p:nvCxnSpPr>
        <p:spPr>
          <a:xfrm flipH="1" flipV="1">
            <a:off x="5946447" y="4603150"/>
            <a:ext cx="1017074" cy="1262820"/>
          </a:xfrm>
          <a:prstGeom prst="straightConnector1">
            <a:avLst/>
          </a:prstGeom>
          <a:noFill/>
          <a:ln w="5715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2B6C3BFA-3F89-384E-A25B-4827D0C7BD27}"/>
              </a:ext>
            </a:extLst>
          </p:cNvPr>
          <p:cNvCxnSpPr>
            <a:cxnSpLocks/>
            <a:stCxn id="104" idx="0"/>
          </p:cNvCxnSpPr>
          <p:nvPr/>
        </p:nvCxnSpPr>
        <p:spPr>
          <a:xfrm flipV="1">
            <a:off x="5946447" y="2138268"/>
            <a:ext cx="45213" cy="2040222"/>
          </a:xfrm>
          <a:prstGeom prst="straightConnector1">
            <a:avLst/>
          </a:prstGeom>
          <a:noFill/>
          <a:ln w="5715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85" name="Oval 84">
            <a:extLst>
              <a:ext uri="{FF2B5EF4-FFF2-40B4-BE49-F238E27FC236}">
                <a16:creationId xmlns:a16="http://schemas.microsoft.com/office/drawing/2014/main" id="{C9A866BD-4F3D-704F-8BB2-F4FA36FCC3FE}"/>
              </a:ext>
            </a:extLst>
          </p:cNvPr>
          <p:cNvSpPr/>
          <p:nvPr/>
        </p:nvSpPr>
        <p:spPr>
          <a:xfrm>
            <a:off x="4155319" y="5936170"/>
            <a:ext cx="299662" cy="277402"/>
          </a:xfrm>
          <a:prstGeom prst="ellipse">
            <a:avLst/>
          </a:prstGeom>
          <a:solidFill>
            <a:srgbClr val="FFC000">
              <a:lumMod val="40000"/>
              <a:lumOff val="6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72E19BCF-C681-4E4B-9211-EEF760F1DF21}"/>
              </a:ext>
            </a:extLst>
          </p:cNvPr>
          <p:cNvSpPr/>
          <p:nvPr/>
        </p:nvSpPr>
        <p:spPr>
          <a:xfrm>
            <a:off x="4554295" y="5934460"/>
            <a:ext cx="299662" cy="277402"/>
          </a:xfrm>
          <a:prstGeom prst="ellipse">
            <a:avLst/>
          </a:prstGeom>
          <a:solidFill>
            <a:srgbClr val="FFC000">
              <a:lumMod val="40000"/>
              <a:lumOff val="6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F5AA9CF5-E35A-9744-AAA9-E93353E39CB1}"/>
              </a:ext>
            </a:extLst>
          </p:cNvPr>
          <p:cNvSpPr/>
          <p:nvPr/>
        </p:nvSpPr>
        <p:spPr>
          <a:xfrm>
            <a:off x="6701530" y="5865969"/>
            <a:ext cx="445313" cy="424660"/>
          </a:xfrm>
          <a:prstGeom prst="rect">
            <a:avLst/>
          </a:prstGeom>
          <a:solidFill>
            <a:srgbClr val="70AD47">
              <a:lumMod val="20000"/>
              <a:lumOff val="8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539B5B96-F34E-F94C-9C13-B727FB7E6A01}"/>
              </a:ext>
            </a:extLst>
          </p:cNvPr>
          <p:cNvSpPr/>
          <p:nvPr/>
        </p:nvSpPr>
        <p:spPr>
          <a:xfrm>
            <a:off x="6761463" y="5931037"/>
            <a:ext cx="299662" cy="277402"/>
          </a:xfrm>
          <a:prstGeom prst="ellipse">
            <a:avLst/>
          </a:prstGeom>
          <a:solidFill>
            <a:srgbClr val="FFC000">
              <a:lumMod val="40000"/>
              <a:lumOff val="6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34C8925A-B324-2047-8966-9F123757C708}"/>
              </a:ext>
            </a:extLst>
          </p:cNvPr>
          <p:cNvSpPr/>
          <p:nvPr/>
        </p:nvSpPr>
        <p:spPr>
          <a:xfrm>
            <a:off x="7418878" y="5869395"/>
            <a:ext cx="445313" cy="424660"/>
          </a:xfrm>
          <a:prstGeom prst="rect">
            <a:avLst/>
          </a:prstGeom>
          <a:solidFill>
            <a:srgbClr val="70AD47">
              <a:lumMod val="20000"/>
              <a:lumOff val="8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A3FBE294-6826-A341-98F1-B53205EF0F3C}"/>
              </a:ext>
            </a:extLst>
          </p:cNvPr>
          <p:cNvSpPr/>
          <p:nvPr/>
        </p:nvSpPr>
        <p:spPr>
          <a:xfrm>
            <a:off x="7478811" y="5934463"/>
            <a:ext cx="299662" cy="277402"/>
          </a:xfrm>
          <a:prstGeom prst="ellipse">
            <a:avLst/>
          </a:prstGeom>
          <a:solidFill>
            <a:srgbClr val="FFC000">
              <a:lumMod val="40000"/>
              <a:lumOff val="6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91" name="Group 90">
            <a:extLst>
              <a:ext uri="{FF2B5EF4-FFF2-40B4-BE49-F238E27FC236}">
                <a16:creationId xmlns:a16="http://schemas.microsoft.com/office/drawing/2014/main" id="{7F39D2E1-763D-2F4B-A5D2-32029832DBA4}"/>
              </a:ext>
            </a:extLst>
          </p:cNvPr>
          <p:cNvGrpSpPr/>
          <p:nvPr/>
        </p:nvGrpSpPr>
        <p:grpSpPr>
          <a:xfrm>
            <a:off x="9543917" y="5865969"/>
            <a:ext cx="445313" cy="424660"/>
            <a:chOff x="10236256" y="5291197"/>
            <a:chExt cx="445313" cy="424660"/>
          </a:xfrm>
        </p:grpSpPr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4E92F167-B400-F247-B3A0-76A50A2377B8}"/>
                </a:ext>
              </a:extLst>
            </p:cNvPr>
            <p:cNvSpPr/>
            <p:nvPr/>
          </p:nvSpPr>
          <p:spPr>
            <a:xfrm>
              <a:off x="10236256" y="5291197"/>
              <a:ext cx="445313" cy="424660"/>
            </a:xfrm>
            <a:prstGeom prst="rect">
              <a:avLst/>
            </a:prstGeom>
            <a:solidFill>
              <a:srgbClr val="70AD47">
                <a:lumMod val="20000"/>
                <a:lumOff val="80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C0D055F2-45AF-5C44-825E-E3686163CC75}"/>
                </a:ext>
              </a:extLst>
            </p:cNvPr>
            <p:cNvSpPr/>
            <p:nvPr/>
          </p:nvSpPr>
          <p:spPr>
            <a:xfrm>
              <a:off x="10296189" y="5356265"/>
              <a:ext cx="299662" cy="277402"/>
            </a:xfrm>
            <a:prstGeom prst="ellipse">
              <a:avLst/>
            </a:prstGeom>
            <a:solidFill>
              <a:srgbClr val="FFC000">
                <a:lumMod val="40000"/>
                <a:lumOff val="60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94" name="Rectangle 93">
            <a:extLst>
              <a:ext uri="{FF2B5EF4-FFF2-40B4-BE49-F238E27FC236}">
                <a16:creationId xmlns:a16="http://schemas.microsoft.com/office/drawing/2014/main" id="{A60F4766-1C3F-4248-9E56-30057D753A2F}"/>
              </a:ext>
            </a:extLst>
          </p:cNvPr>
          <p:cNvSpPr/>
          <p:nvPr/>
        </p:nvSpPr>
        <p:spPr>
          <a:xfrm>
            <a:off x="7651331" y="3004614"/>
            <a:ext cx="827209" cy="424660"/>
          </a:xfrm>
          <a:prstGeom prst="rect">
            <a:avLst/>
          </a:prstGeom>
          <a:solidFill>
            <a:srgbClr val="70AD47">
              <a:lumMod val="20000"/>
              <a:lumOff val="8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5E4A4B5D-A632-DB48-AE61-23CEBED05284}"/>
              </a:ext>
            </a:extLst>
          </p:cNvPr>
          <p:cNvSpPr/>
          <p:nvPr/>
        </p:nvSpPr>
        <p:spPr>
          <a:xfrm>
            <a:off x="7684726" y="3082476"/>
            <a:ext cx="299662" cy="277402"/>
          </a:xfrm>
          <a:prstGeom prst="ellipse">
            <a:avLst/>
          </a:prstGeom>
          <a:solidFill>
            <a:srgbClr val="ED7D31">
              <a:lumMod val="20000"/>
              <a:lumOff val="8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6" name="Can 95">
            <a:extLst>
              <a:ext uri="{FF2B5EF4-FFF2-40B4-BE49-F238E27FC236}">
                <a16:creationId xmlns:a16="http://schemas.microsoft.com/office/drawing/2014/main" id="{120FA41F-754E-E240-AA29-7950387352D0}"/>
              </a:ext>
            </a:extLst>
          </p:cNvPr>
          <p:cNvSpPr/>
          <p:nvPr/>
        </p:nvSpPr>
        <p:spPr>
          <a:xfrm>
            <a:off x="6184566" y="965894"/>
            <a:ext cx="385512" cy="453773"/>
          </a:xfrm>
          <a:prstGeom prst="can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7" name="Folded Corner 96">
            <a:extLst>
              <a:ext uri="{FF2B5EF4-FFF2-40B4-BE49-F238E27FC236}">
                <a16:creationId xmlns:a16="http://schemas.microsoft.com/office/drawing/2014/main" id="{CDF3A4D9-677B-6148-8D20-906034DB180E}"/>
              </a:ext>
            </a:extLst>
          </p:cNvPr>
          <p:cNvSpPr/>
          <p:nvPr/>
        </p:nvSpPr>
        <p:spPr>
          <a:xfrm rot="10800000">
            <a:off x="8114243" y="2448505"/>
            <a:ext cx="365835" cy="335194"/>
          </a:xfrm>
          <a:prstGeom prst="foldedCorner">
            <a:avLst>
              <a:gd name="adj" fmla="val 31117"/>
            </a:avLst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97F99C96-3280-9B4C-9321-721402E41FC9}"/>
              </a:ext>
            </a:extLst>
          </p:cNvPr>
          <p:cNvSpPr/>
          <p:nvPr/>
        </p:nvSpPr>
        <p:spPr>
          <a:xfrm>
            <a:off x="5739253" y="1730729"/>
            <a:ext cx="445313" cy="424660"/>
          </a:xfrm>
          <a:prstGeom prst="rect">
            <a:avLst/>
          </a:prstGeom>
          <a:solidFill>
            <a:srgbClr val="70AD47">
              <a:lumMod val="20000"/>
              <a:lumOff val="8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BD011E26-ED75-CF4D-8F89-9F09205772FB}"/>
              </a:ext>
            </a:extLst>
          </p:cNvPr>
          <p:cNvSpPr/>
          <p:nvPr/>
        </p:nvSpPr>
        <p:spPr>
          <a:xfrm>
            <a:off x="5799186" y="1795797"/>
            <a:ext cx="299662" cy="277402"/>
          </a:xfrm>
          <a:prstGeom prst="ellipse">
            <a:avLst/>
          </a:prstGeom>
          <a:solidFill>
            <a:srgbClr val="ED7D31">
              <a:lumMod val="20000"/>
              <a:lumOff val="8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0B99D48D-A433-A446-B205-663EDFEB1792}"/>
              </a:ext>
            </a:extLst>
          </p:cNvPr>
          <p:cNvCxnSpPr>
            <a:cxnSpLocks/>
            <a:stCxn id="99" idx="0"/>
          </p:cNvCxnSpPr>
          <p:nvPr/>
        </p:nvCxnSpPr>
        <p:spPr>
          <a:xfrm flipV="1">
            <a:off x="5949017" y="1259719"/>
            <a:ext cx="313361" cy="536078"/>
          </a:xfrm>
          <a:prstGeom prst="straightConnector1">
            <a:avLst/>
          </a:prstGeom>
          <a:noFill/>
          <a:ln w="57150" cap="flat" cmpd="sng" algn="ctr">
            <a:solidFill>
              <a:srgbClr val="ED7D31">
                <a:lumMod val="60000"/>
                <a:lumOff val="40000"/>
              </a:srgbClr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86280580-2BCF-4246-ABE9-8EDC29D62918}"/>
              </a:ext>
            </a:extLst>
          </p:cNvPr>
          <p:cNvCxnSpPr>
            <a:cxnSpLocks/>
          </p:cNvCxnSpPr>
          <p:nvPr/>
        </p:nvCxnSpPr>
        <p:spPr>
          <a:xfrm flipV="1">
            <a:off x="7818489" y="2762553"/>
            <a:ext cx="42606" cy="311176"/>
          </a:xfrm>
          <a:prstGeom prst="straightConnector1">
            <a:avLst/>
          </a:prstGeom>
          <a:noFill/>
          <a:ln w="57150" cap="flat" cmpd="sng" algn="ctr">
            <a:solidFill>
              <a:srgbClr val="ED7D31">
                <a:lumMod val="60000"/>
                <a:lumOff val="40000"/>
              </a:srgbClr>
            </a:solidFill>
            <a:prstDash val="solid"/>
            <a:miter lim="800000"/>
            <a:tailEnd type="triangle"/>
          </a:ln>
          <a:effectLst/>
        </p:spPr>
      </p:cxnSp>
      <p:sp>
        <p:nvSpPr>
          <p:cNvPr id="102" name="Rectangle 101">
            <a:extLst>
              <a:ext uri="{FF2B5EF4-FFF2-40B4-BE49-F238E27FC236}">
                <a16:creationId xmlns:a16="http://schemas.microsoft.com/office/drawing/2014/main" id="{B8D08244-6D15-444E-A140-E403441FE289}"/>
              </a:ext>
            </a:extLst>
          </p:cNvPr>
          <p:cNvSpPr/>
          <p:nvPr/>
        </p:nvSpPr>
        <p:spPr>
          <a:xfrm>
            <a:off x="9603853" y="818837"/>
            <a:ext cx="1656461" cy="4334908"/>
          </a:xfrm>
          <a:prstGeom prst="rect">
            <a:avLst/>
          </a:prstGeom>
          <a:noFill/>
          <a:ln w="28575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A67F6DAA-0DA3-E44F-8FFF-19FA801C1773}"/>
              </a:ext>
            </a:extLst>
          </p:cNvPr>
          <p:cNvSpPr/>
          <p:nvPr/>
        </p:nvSpPr>
        <p:spPr>
          <a:xfrm>
            <a:off x="9727320" y="946183"/>
            <a:ext cx="369943" cy="292348"/>
          </a:xfrm>
          <a:prstGeom prst="rect">
            <a:avLst/>
          </a:prstGeom>
          <a:solidFill>
            <a:srgbClr val="4472C4">
              <a:lumMod val="20000"/>
              <a:lumOff val="8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EF8442B2-8D9A-A949-9A4F-55E44C352250}"/>
              </a:ext>
            </a:extLst>
          </p:cNvPr>
          <p:cNvSpPr/>
          <p:nvPr/>
        </p:nvSpPr>
        <p:spPr>
          <a:xfrm>
            <a:off x="5723790" y="4178490"/>
            <a:ext cx="445313" cy="424660"/>
          </a:xfrm>
          <a:prstGeom prst="rect">
            <a:avLst/>
          </a:prstGeom>
          <a:solidFill>
            <a:srgbClr val="70AD47">
              <a:lumMod val="20000"/>
              <a:lumOff val="8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C23AF595-2D07-8241-B831-C5E11538F01F}"/>
              </a:ext>
            </a:extLst>
          </p:cNvPr>
          <p:cNvSpPr/>
          <p:nvPr/>
        </p:nvSpPr>
        <p:spPr>
          <a:xfrm>
            <a:off x="9742757" y="1311827"/>
            <a:ext cx="369943" cy="292348"/>
          </a:xfrm>
          <a:prstGeom prst="rect">
            <a:avLst/>
          </a:prstGeom>
          <a:solidFill>
            <a:srgbClr val="70AD47">
              <a:lumMod val="20000"/>
              <a:lumOff val="8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6" name="Oval 105">
            <a:extLst>
              <a:ext uri="{FF2B5EF4-FFF2-40B4-BE49-F238E27FC236}">
                <a16:creationId xmlns:a16="http://schemas.microsoft.com/office/drawing/2014/main" id="{E04EA35A-8DC6-EF41-B894-8DD37DFA05A7}"/>
              </a:ext>
            </a:extLst>
          </p:cNvPr>
          <p:cNvSpPr/>
          <p:nvPr/>
        </p:nvSpPr>
        <p:spPr>
          <a:xfrm>
            <a:off x="9742757" y="1720997"/>
            <a:ext cx="293463" cy="288140"/>
          </a:xfrm>
          <a:prstGeom prst="ellipse">
            <a:avLst/>
          </a:prstGeom>
          <a:solidFill>
            <a:srgbClr val="FFC000">
              <a:lumMod val="40000"/>
              <a:lumOff val="6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7" name="Oval 106">
            <a:extLst>
              <a:ext uri="{FF2B5EF4-FFF2-40B4-BE49-F238E27FC236}">
                <a16:creationId xmlns:a16="http://schemas.microsoft.com/office/drawing/2014/main" id="{FEFC4495-6FF8-DD4E-A3FE-66079075E102}"/>
              </a:ext>
            </a:extLst>
          </p:cNvPr>
          <p:cNvSpPr/>
          <p:nvPr/>
        </p:nvSpPr>
        <p:spPr>
          <a:xfrm>
            <a:off x="9742756" y="2338507"/>
            <a:ext cx="293463" cy="288140"/>
          </a:xfrm>
          <a:prstGeom prst="ellipse">
            <a:avLst/>
          </a:prstGeom>
          <a:solidFill>
            <a:srgbClr val="ED7D31">
              <a:lumMod val="20000"/>
              <a:lumOff val="8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4444E74D-D779-324F-84BB-A3282BA423D6}"/>
              </a:ext>
            </a:extLst>
          </p:cNvPr>
          <p:cNvSpPr txBox="1"/>
          <p:nvPr/>
        </p:nvSpPr>
        <p:spPr>
          <a:xfrm>
            <a:off x="10140597" y="896168"/>
            <a:ext cx="8750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en-US" sz="1600" dirty="0">
                <a:solidFill>
                  <a:prstClr val="black"/>
                </a:solidFill>
                <a:latin typeface="Calibri" panose="020F0502020204030204"/>
              </a:rPr>
              <a:t>NODE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6F57D28A-2382-9041-9712-22EEABC00C14}"/>
              </a:ext>
            </a:extLst>
          </p:cNvPr>
          <p:cNvSpPr txBox="1"/>
          <p:nvPr/>
        </p:nvSpPr>
        <p:spPr>
          <a:xfrm>
            <a:off x="10140597" y="1274117"/>
            <a:ext cx="8750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en-US" sz="1600" dirty="0" err="1">
                <a:solidFill>
                  <a:prstClr val="black"/>
                </a:solidFill>
                <a:latin typeface="Calibri" panose="020F0502020204030204"/>
              </a:rPr>
              <a:t>ldmsd</a:t>
            </a:r>
            <a:endParaRPr lang="en-US" sz="16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E1A6A512-861B-0C4B-8F77-A8BD1192FC49}"/>
              </a:ext>
            </a:extLst>
          </p:cNvPr>
          <p:cNvSpPr txBox="1"/>
          <p:nvPr/>
        </p:nvSpPr>
        <p:spPr>
          <a:xfrm>
            <a:off x="10114887" y="1652066"/>
            <a:ext cx="11848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en-US" sz="1600" dirty="0">
                <a:solidFill>
                  <a:prstClr val="black"/>
                </a:solidFill>
                <a:latin typeface="Calibri" panose="020F0502020204030204"/>
              </a:rPr>
              <a:t>Sampler plugin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2C0280EB-ED95-8C49-A5FE-457086A75017}"/>
              </a:ext>
            </a:extLst>
          </p:cNvPr>
          <p:cNvSpPr txBox="1"/>
          <p:nvPr/>
        </p:nvSpPr>
        <p:spPr>
          <a:xfrm>
            <a:off x="10095142" y="2216773"/>
            <a:ext cx="11848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en-US" sz="1600" dirty="0">
                <a:solidFill>
                  <a:prstClr val="black"/>
                </a:solidFill>
                <a:latin typeface="Calibri" panose="020F0502020204030204"/>
              </a:rPr>
              <a:t>Store</a:t>
            </a:r>
          </a:p>
          <a:p>
            <a:pPr defTabSz="914400"/>
            <a:r>
              <a:rPr lang="en-US" sz="1600" dirty="0">
                <a:solidFill>
                  <a:prstClr val="black"/>
                </a:solidFill>
                <a:latin typeface="Calibri" panose="020F0502020204030204"/>
              </a:rPr>
              <a:t>plugin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72EA3FB0-6DB6-9E41-A742-14CBD95B9B26}"/>
              </a:ext>
            </a:extLst>
          </p:cNvPr>
          <p:cNvSpPr txBox="1"/>
          <p:nvPr/>
        </p:nvSpPr>
        <p:spPr>
          <a:xfrm>
            <a:off x="9630453" y="2873140"/>
            <a:ext cx="14999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en-US" sz="1600" dirty="0">
                <a:solidFill>
                  <a:prstClr val="black"/>
                </a:solidFill>
                <a:latin typeface="Calibri" panose="020F0502020204030204"/>
              </a:rPr>
              <a:t>Arrow direction is data flow:</a:t>
            </a:r>
          </a:p>
        </p:txBody>
      </p: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0FF82A8C-8204-2446-9B59-DA2B26674B73}"/>
              </a:ext>
            </a:extLst>
          </p:cNvPr>
          <p:cNvCxnSpPr>
            <a:cxnSpLocks/>
          </p:cNvCxnSpPr>
          <p:nvPr/>
        </p:nvCxnSpPr>
        <p:spPr>
          <a:xfrm flipV="1">
            <a:off x="9902344" y="3480956"/>
            <a:ext cx="0" cy="658345"/>
          </a:xfrm>
          <a:prstGeom prst="straightConnector1">
            <a:avLst/>
          </a:prstGeom>
          <a:noFill/>
          <a:ln w="5715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14" name="TextBox 113">
            <a:extLst>
              <a:ext uri="{FF2B5EF4-FFF2-40B4-BE49-F238E27FC236}">
                <a16:creationId xmlns:a16="http://schemas.microsoft.com/office/drawing/2014/main" id="{3A45F518-5F5E-B549-9EA2-24960DC96733}"/>
              </a:ext>
            </a:extLst>
          </p:cNvPr>
          <p:cNvSpPr txBox="1"/>
          <p:nvPr/>
        </p:nvSpPr>
        <p:spPr>
          <a:xfrm>
            <a:off x="10081312" y="4421079"/>
            <a:ext cx="168903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/>
            <a:r>
              <a:rPr lang="en-US" sz="1600" dirty="0">
                <a:solidFill>
                  <a:prstClr val="black"/>
                </a:solidFill>
                <a:latin typeface="Calibri" panose="020F0502020204030204"/>
              </a:rPr>
              <a:t>Event push transport</a:t>
            </a:r>
          </a:p>
        </p:txBody>
      </p: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AD04D90E-266D-2544-9E5F-25FAEAA652E0}"/>
              </a:ext>
            </a:extLst>
          </p:cNvPr>
          <p:cNvCxnSpPr>
            <a:cxnSpLocks/>
          </p:cNvCxnSpPr>
          <p:nvPr/>
        </p:nvCxnSpPr>
        <p:spPr>
          <a:xfrm flipV="1">
            <a:off x="9902344" y="4369671"/>
            <a:ext cx="0" cy="605114"/>
          </a:xfrm>
          <a:prstGeom prst="straightConnector1">
            <a:avLst/>
          </a:prstGeom>
          <a:noFill/>
          <a:ln w="57150" cap="flat" cmpd="sng" algn="ctr">
            <a:solidFill>
              <a:srgbClr val="C00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16" name="TextBox 115">
            <a:extLst>
              <a:ext uri="{FF2B5EF4-FFF2-40B4-BE49-F238E27FC236}">
                <a16:creationId xmlns:a16="http://schemas.microsoft.com/office/drawing/2014/main" id="{F7FE1958-3D14-B74E-BE1C-29A5BEAA5B68}"/>
              </a:ext>
            </a:extLst>
          </p:cNvPr>
          <p:cNvSpPr txBox="1"/>
          <p:nvPr/>
        </p:nvSpPr>
        <p:spPr>
          <a:xfrm>
            <a:off x="10081312" y="3429802"/>
            <a:ext cx="121838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/>
            <a:r>
              <a:rPr lang="en-US" sz="1600" dirty="0" err="1">
                <a:solidFill>
                  <a:prstClr val="black"/>
                </a:solidFill>
                <a:latin typeface="Calibri" panose="020F0502020204030204"/>
              </a:rPr>
              <a:t>Metricset</a:t>
            </a:r>
            <a:r>
              <a:rPr lang="en-US" sz="1600" dirty="0">
                <a:solidFill>
                  <a:prstClr val="black"/>
                </a:solidFill>
                <a:latin typeface="Calibri" panose="020F0502020204030204"/>
              </a:rPr>
              <a:t> pull transport</a:t>
            </a:r>
          </a:p>
        </p:txBody>
      </p: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6DB02B05-ACFE-0F40-82E9-53B8D6F18554}"/>
              </a:ext>
            </a:extLst>
          </p:cNvPr>
          <p:cNvCxnSpPr>
            <a:cxnSpLocks/>
          </p:cNvCxnSpPr>
          <p:nvPr/>
        </p:nvCxnSpPr>
        <p:spPr>
          <a:xfrm flipH="1" flipV="1">
            <a:off x="7973989" y="3477255"/>
            <a:ext cx="1656461" cy="2366487"/>
          </a:xfrm>
          <a:prstGeom prst="straightConnector1">
            <a:avLst/>
          </a:prstGeom>
          <a:noFill/>
          <a:ln w="5715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2CFC92C5-4A9A-E540-9053-C94C88884893}"/>
              </a:ext>
            </a:extLst>
          </p:cNvPr>
          <p:cNvCxnSpPr>
            <a:cxnSpLocks/>
            <a:endCxn id="104" idx="1"/>
          </p:cNvCxnSpPr>
          <p:nvPr/>
        </p:nvCxnSpPr>
        <p:spPr>
          <a:xfrm flipV="1">
            <a:off x="4278592" y="4390820"/>
            <a:ext cx="1445198" cy="1475149"/>
          </a:xfrm>
          <a:prstGeom prst="straightConnector1">
            <a:avLst/>
          </a:prstGeom>
          <a:noFill/>
          <a:ln w="57150" cap="flat" cmpd="sng" algn="ctr">
            <a:solidFill>
              <a:srgbClr val="C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19" name="Straight Arrow Connector 118">
            <a:extLst>
              <a:ext uri="{FF2B5EF4-FFF2-40B4-BE49-F238E27FC236}">
                <a16:creationId xmlns:a16="http://schemas.microsoft.com/office/drawing/2014/main" id="{E13E88B5-9C18-D04C-BC6F-A70FEE9934DD}"/>
              </a:ext>
            </a:extLst>
          </p:cNvPr>
          <p:cNvCxnSpPr>
            <a:cxnSpLocks/>
          </p:cNvCxnSpPr>
          <p:nvPr/>
        </p:nvCxnSpPr>
        <p:spPr>
          <a:xfrm flipV="1">
            <a:off x="6169103" y="3265295"/>
            <a:ext cx="1556826" cy="932474"/>
          </a:xfrm>
          <a:prstGeom prst="straightConnector1">
            <a:avLst/>
          </a:prstGeom>
          <a:noFill/>
          <a:ln w="57150" cap="flat" cmpd="sng" algn="ctr">
            <a:solidFill>
              <a:srgbClr val="C00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20" name="Oval 119">
            <a:extLst>
              <a:ext uri="{FF2B5EF4-FFF2-40B4-BE49-F238E27FC236}">
                <a16:creationId xmlns:a16="http://schemas.microsoft.com/office/drawing/2014/main" id="{1CD703E5-6EC6-F145-8C4C-A79DF349B556}"/>
              </a:ext>
            </a:extLst>
          </p:cNvPr>
          <p:cNvSpPr/>
          <p:nvPr/>
        </p:nvSpPr>
        <p:spPr>
          <a:xfrm>
            <a:off x="8114243" y="3073961"/>
            <a:ext cx="299662" cy="277402"/>
          </a:xfrm>
          <a:prstGeom prst="ellipse">
            <a:avLst/>
          </a:prstGeom>
          <a:solidFill>
            <a:srgbClr val="ED7D31">
              <a:lumMod val="20000"/>
              <a:lumOff val="8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1" name="Folded Corner 120">
            <a:extLst>
              <a:ext uri="{FF2B5EF4-FFF2-40B4-BE49-F238E27FC236}">
                <a16:creationId xmlns:a16="http://schemas.microsoft.com/office/drawing/2014/main" id="{4C011BDE-8DD0-3B4D-8F02-EAE2AB9FFA74}"/>
              </a:ext>
            </a:extLst>
          </p:cNvPr>
          <p:cNvSpPr/>
          <p:nvPr/>
        </p:nvSpPr>
        <p:spPr>
          <a:xfrm rot="10800000">
            <a:off x="7614837" y="2463937"/>
            <a:ext cx="365835" cy="335194"/>
          </a:xfrm>
          <a:prstGeom prst="foldedCorner">
            <a:avLst>
              <a:gd name="adj" fmla="val 31117"/>
            </a:avLst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22" name="Picture 121">
            <a:extLst>
              <a:ext uri="{FF2B5EF4-FFF2-40B4-BE49-F238E27FC236}">
                <a16:creationId xmlns:a16="http://schemas.microsoft.com/office/drawing/2014/main" id="{FECB464D-1576-DF4C-A580-D6A62EB203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2508" y="2587192"/>
            <a:ext cx="355600" cy="495300"/>
          </a:xfrm>
          <a:prstGeom prst="rect">
            <a:avLst/>
          </a:prstGeom>
        </p:spPr>
      </p:pic>
      <p:sp>
        <p:nvSpPr>
          <p:cNvPr id="123" name="Can 122">
            <a:extLst>
              <a:ext uri="{FF2B5EF4-FFF2-40B4-BE49-F238E27FC236}">
                <a16:creationId xmlns:a16="http://schemas.microsoft.com/office/drawing/2014/main" id="{5AF5EA44-D129-F74C-B4EE-86CE1B1B0FA0}"/>
              </a:ext>
            </a:extLst>
          </p:cNvPr>
          <p:cNvSpPr/>
          <p:nvPr/>
        </p:nvSpPr>
        <p:spPr>
          <a:xfrm>
            <a:off x="4672819" y="2255748"/>
            <a:ext cx="385512" cy="453773"/>
          </a:xfrm>
          <a:prstGeom prst="can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24" name="Group 123">
            <a:extLst>
              <a:ext uri="{FF2B5EF4-FFF2-40B4-BE49-F238E27FC236}">
                <a16:creationId xmlns:a16="http://schemas.microsoft.com/office/drawing/2014/main" id="{EC53129B-8ABA-1D40-A7A5-BC7C54370965}"/>
              </a:ext>
            </a:extLst>
          </p:cNvPr>
          <p:cNvGrpSpPr/>
          <p:nvPr/>
        </p:nvGrpSpPr>
        <p:grpSpPr>
          <a:xfrm>
            <a:off x="3980926" y="3123325"/>
            <a:ext cx="445313" cy="424660"/>
            <a:chOff x="4909571" y="2445811"/>
            <a:chExt cx="445313" cy="424660"/>
          </a:xfrm>
        </p:grpSpPr>
        <p:sp>
          <p:nvSpPr>
            <p:cNvPr id="125" name="Rectangle 124">
              <a:extLst>
                <a:ext uri="{FF2B5EF4-FFF2-40B4-BE49-F238E27FC236}">
                  <a16:creationId xmlns:a16="http://schemas.microsoft.com/office/drawing/2014/main" id="{FC11C2B4-FA02-8E4A-88B0-6669131C4E66}"/>
                </a:ext>
              </a:extLst>
            </p:cNvPr>
            <p:cNvSpPr/>
            <p:nvPr/>
          </p:nvSpPr>
          <p:spPr>
            <a:xfrm>
              <a:off x="4909571" y="2445811"/>
              <a:ext cx="445313" cy="424660"/>
            </a:xfrm>
            <a:prstGeom prst="rect">
              <a:avLst/>
            </a:prstGeom>
            <a:solidFill>
              <a:srgbClr val="70AD47">
                <a:lumMod val="20000"/>
                <a:lumOff val="80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2E4E25F5-4781-E344-9D71-E16D447C8B85}"/>
                </a:ext>
              </a:extLst>
            </p:cNvPr>
            <p:cNvSpPr/>
            <p:nvPr/>
          </p:nvSpPr>
          <p:spPr>
            <a:xfrm>
              <a:off x="4979778" y="2510879"/>
              <a:ext cx="299662" cy="277402"/>
            </a:xfrm>
            <a:prstGeom prst="ellipse">
              <a:avLst/>
            </a:prstGeom>
            <a:solidFill>
              <a:srgbClr val="ED7D31">
                <a:lumMod val="20000"/>
                <a:lumOff val="80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B6EC8636-AB92-7842-B71A-DAE157EB8282}"/>
              </a:ext>
            </a:extLst>
          </p:cNvPr>
          <p:cNvCxnSpPr>
            <a:cxnSpLocks/>
            <a:stCxn id="126" idx="0"/>
            <a:endCxn id="123" idx="3"/>
          </p:cNvCxnSpPr>
          <p:nvPr/>
        </p:nvCxnSpPr>
        <p:spPr>
          <a:xfrm flipV="1">
            <a:off x="4200964" y="2709521"/>
            <a:ext cx="664611" cy="478872"/>
          </a:xfrm>
          <a:prstGeom prst="straightConnector1">
            <a:avLst/>
          </a:prstGeom>
          <a:noFill/>
          <a:ln w="57150" cap="flat" cmpd="sng" algn="ctr">
            <a:solidFill>
              <a:srgbClr val="ED7D31">
                <a:lumMod val="60000"/>
                <a:lumOff val="40000"/>
              </a:srgbClr>
            </a:solidFill>
            <a:prstDash val="solid"/>
            <a:miter lim="800000"/>
            <a:tailEnd type="triangle"/>
          </a:ln>
          <a:effectLst/>
        </p:spPr>
      </p:cxnSp>
      <p:sp>
        <p:nvSpPr>
          <p:cNvPr id="128" name="TextBox 127">
            <a:extLst>
              <a:ext uri="{FF2B5EF4-FFF2-40B4-BE49-F238E27FC236}">
                <a16:creationId xmlns:a16="http://schemas.microsoft.com/office/drawing/2014/main" id="{5405D7A2-396D-E44B-BB61-EC18638A55D7}"/>
              </a:ext>
            </a:extLst>
          </p:cNvPr>
          <p:cNvSpPr txBox="1"/>
          <p:nvPr/>
        </p:nvSpPr>
        <p:spPr>
          <a:xfrm>
            <a:off x="817924" y="224852"/>
            <a:ext cx="31821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en-US" sz="2800" dirty="0">
                <a:solidFill>
                  <a:srgbClr val="4472C4"/>
                </a:solidFill>
                <a:latin typeface="Calibri" panose="020F0502020204030204"/>
              </a:rPr>
              <a:t>Anything is possible!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8E7D5767-45EC-E140-BA9E-9C5356B815B4}"/>
              </a:ext>
            </a:extLst>
          </p:cNvPr>
          <p:cNvSpPr txBox="1"/>
          <p:nvPr/>
        </p:nvSpPr>
        <p:spPr>
          <a:xfrm>
            <a:off x="310019" y="920874"/>
            <a:ext cx="3431962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defTabSz="91440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prstClr val="black"/>
                </a:solidFill>
                <a:latin typeface="Calibri" panose="020F0502020204030204"/>
              </a:rPr>
              <a:t>Not just a tree aggregation! 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Arbitrary split and joins of subsets of data at aggregators for redirection (e.g., store to a database AND push to another </a:t>
            </a:r>
            <a:r>
              <a:rPr lang="en-US" dirty="0" err="1">
                <a:solidFill>
                  <a:prstClr val="black"/>
                </a:solidFill>
                <a:latin typeface="Calibri" panose="020F0502020204030204"/>
              </a:rPr>
              <a:t>ldmsd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)</a:t>
            </a:r>
          </a:p>
          <a:p>
            <a:pPr marL="285750" indent="-285750" defTabSz="91440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Multiple ldmsd per host (e.g., for scale testing)</a:t>
            </a:r>
          </a:p>
          <a:p>
            <a:pPr marL="285750" indent="-285750" defTabSz="91440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Run sampler and store plugins on separate ldmsd within a single host (e.g., to monitor a host doing aggregation)</a:t>
            </a:r>
          </a:p>
          <a:p>
            <a:pPr marL="285750" indent="-285750" defTabSz="91440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Mixed </a:t>
            </a:r>
            <a:r>
              <a:rPr lang="en-US" dirty="0" err="1">
                <a:solidFill>
                  <a:prstClr val="black"/>
                </a:solidFill>
                <a:latin typeface="Calibri" panose="020F0502020204030204"/>
              </a:rPr>
              <a:t>metricset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 (pull) and event publish-subscribe (push over LDMS Streams) transport</a:t>
            </a:r>
          </a:p>
          <a:p>
            <a:pPr defTabSz="914400"/>
            <a:endParaRPr lang="en-US" dirty="0">
              <a:solidFill>
                <a:prstClr val="black"/>
              </a:solidFill>
              <a:latin typeface="Calibri" panose="020F0502020204030204"/>
            </a:endParaRPr>
          </a:p>
          <a:p>
            <a:pPr marL="285750" indent="-285750" defTabSz="914400">
              <a:buFont typeface="Arial" panose="020B0604020202020204" pitchFamily="34" charset="0"/>
              <a:buChar char="•"/>
            </a:pPr>
            <a:endParaRPr lang="en-US" dirty="0">
              <a:solidFill>
                <a:prstClr val="black"/>
              </a:solidFill>
              <a:latin typeface="Calibri" panose="020F0502020204030204"/>
            </a:endParaRPr>
          </a:p>
          <a:p>
            <a:pPr marL="285750" indent="-285750" defTabSz="914400">
              <a:buFont typeface="Arial" panose="020B0604020202020204" pitchFamily="34" charset="0"/>
              <a:buChar char="•"/>
            </a:pPr>
            <a:endParaRPr lang="en-US" dirty="0">
              <a:solidFill>
                <a:prstClr val="black"/>
              </a:solidFill>
              <a:latin typeface="Calibri" panose="020F0502020204030204"/>
            </a:endParaRPr>
          </a:p>
          <a:p>
            <a:pPr marL="742950" lvl="1" indent="-285750" defTabSz="914400">
              <a:buFont typeface="Arial" panose="020B0604020202020204" pitchFamily="34" charset="0"/>
              <a:buChar char="•"/>
            </a:pPr>
            <a:endParaRPr lang="en-US" dirty="0">
              <a:solidFill>
                <a:prstClr val="black"/>
              </a:solidFill>
              <a:latin typeface="Calibri" panose="020F0502020204030204"/>
            </a:endParaRPr>
          </a:p>
        </p:txBody>
      </p:sp>
      <p:cxnSp>
        <p:nvCxnSpPr>
          <p:cNvPr id="130" name="Straight Arrow Connector 129">
            <a:extLst>
              <a:ext uri="{FF2B5EF4-FFF2-40B4-BE49-F238E27FC236}">
                <a16:creationId xmlns:a16="http://schemas.microsoft.com/office/drawing/2014/main" id="{476E11F8-AEAB-2C42-92C2-6906AF8C7713}"/>
              </a:ext>
            </a:extLst>
          </p:cNvPr>
          <p:cNvCxnSpPr>
            <a:cxnSpLocks/>
          </p:cNvCxnSpPr>
          <p:nvPr/>
        </p:nvCxnSpPr>
        <p:spPr>
          <a:xfrm flipH="1" flipV="1">
            <a:off x="6093447" y="2169449"/>
            <a:ext cx="1591279" cy="955879"/>
          </a:xfrm>
          <a:prstGeom prst="straightConnector1">
            <a:avLst/>
          </a:prstGeom>
          <a:noFill/>
          <a:ln w="5715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31" name="Rectangle 130">
            <a:extLst>
              <a:ext uri="{FF2B5EF4-FFF2-40B4-BE49-F238E27FC236}">
                <a16:creationId xmlns:a16="http://schemas.microsoft.com/office/drawing/2014/main" id="{BE775443-8C1D-294D-84F8-8011351DB9F3}"/>
              </a:ext>
            </a:extLst>
          </p:cNvPr>
          <p:cNvSpPr/>
          <p:nvPr/>
        </p:nvSpPr>
        <p:spPr>
          <a:xfrm>
            <a:off x="2513679" y="5859051"/>
            <a:ext cx="1061566" cy="440179"/>
          </a:xfrm>
          <a:prstGeom prst="rect">
            <a:avLst/>
          </a:prstGeom>
          <a:solidFill>
            <a:srgbClr val="9437FF">
              <a:alpha val="12941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3488FBC7-BB1F-174C-A267-6CCF75AF2E51}"/>
              </a:ext>
            </a:extLst>
          </p:cNvPr>
          <p:cNvSpPr txBox="1"/>
          <p:nvPr/>
        </p:nvSpPr>
        <p:spPr>
          <a:xfrm>
            <a:off x="2563365" y="5924410"/>
            <a:ext cx="10118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en-US" sz="1400" dirty="0">
                <a:solidFill>
                  <a:prstClr val="black"/>
                </a:solidFill>
                <a:latin typeface="Calibri" panose="020F0502020204030204"/>
              </a:rPr>
              <a:t>Application</a:t>
            </a:r>
          </a:p>
        </p:txBody>
      </p: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B39D6781-3D45-AB40-8B8A-975B644FB094}"/>
              </a:ext>
            </a:extLst>
          </p:cNvPr>
          <p:cNvCxnSpPr>
            <a:cxnSpLocks/>
            <a:endCxn id="74" idx="1"/>
          </p:cNvCxnSpPr>
          <p:nvPr/>
        </p:nvCxnSpPr>
        <p:spPr>
          <a:xfrm>
            <a:off x="3584314" y="6069738"/>
            <a:ext cx="490556" cy="8561"/>
          </a:xfrm>
          <a:prstGeom prst="straightConnector1">
            <a:avLst/>
          </a:prstGeom>
          <a:noFill/>
          <a:ln w="57150" cap="flat" cmpd="sng" algn="ctr">
            <a:solidFill>
              <a:srgbClr val="C00000"/>
            </a:solidFill>
            <a:prstDash val="solid"/>
            <a:miter lim="800000"/>
            <a:tailEnd type="triangle"/>
          </a:ln>
          <a:effectLst/>
        </p:spPr>
      </p:cxn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69C0CE6A-FF3A-044C-8CA1-20E968B57590}"/>
              </a:ext>
            </a:extLst>
          </p:cNvPr>
          <p:cNvGrpSpPr/>
          <p:nvPr/>
        </p:nvGrpSpPr>
        <p:grpSpPr>
          <a:xfrm>
            <a:off x="4651706" y="3121057"/>
            <a:ext cx="445313" cy="424660"/>
            <a:chOff x="10236256" y="5291197"/>
            <a:chExt cx="445313" cy="424660"/>
          </a:xfrm>
        </p:grpSpPr>
        <p:sp>
          <p:nvSpPr>
            <p:cNvPr id="135" name="Rectangle 134">
              <a:extLst>
                <a:ext uri="{FF2B5EF4-FFF2-40B4-BE49-F238E27FC236}">
                  <a16:creationId xmlns:a16="http://schemas.microsoft.com/office/drawing/2014/main" id="{8DF7B322-7388-9546-8894-E8E689C3121B}"/>
                </a:ext>
              </a:extLst>
            </p:cNvPr>
            <p:cNvSpPr/>
            <p:nvPr/>
          </p:nvSpPr>
          <p:spPr>
            <a:xfrm>
              <a:off x="10236256" y="5291197"/>
              <a:ext cx="445313" cy="424660"/>
            </a:xfrm>
            <a:prstGeom prst="rect">
              <a:avLst/>
            </a:prstGeom>
            <a:solidFill>
              <a:srgbClr val="70AD47">
                <a:lumMod val="20000"/>
                <a:lumOff val="80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6E3920C3-BCCF-DF4E-B5E3-85C106D6C978}"/>
                </a:ext>
              </a:extLst>
            </p:cNvPr>
            <p:cNvSpPr/>
            <p:nvPr/>
          </p:nvSpPr>
          <p:spPr>
            <a:xfrm>
              <a:off x="10296189" y="5356265"/>
              <a:ext cx="299662" cy="277402"/>
            </a:xfrm>
            <a:prstGeom prst="ellipse">
              <a:avLst/>
            </a:prstGeom>
            <a:solidFill>
              <a:srgbClr val="FFC000">
                <a:lumMod val="40000"/>
                <a:lumOff val="60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cxnSp>
        <p:nvCxnSpPr>
          <p:cNvPr id="137" name="Straight Arrow Connector 136">
            <a:extLst>
              <a:ext uri="{FF2B5EF4-FFF2-40B4-BE49-F238E27FC236}">
                <a16:creationId xmlns:a16="http://schemas.microsoft.com/office/drawing/2014/main" id="{70F7ADC0-CD53-E64C-BAA0-60FEBD0FB476}"/>
              </a:ext>
            </a:extLst>
          </p:cNvPr>
          <p:cNvCxnSpPr>
            <a:cxnSpLocks/>
            <a:stCxn id="135" idx="1"/>
          </p:cNvCxnSpPr>
          <p:nvPr/>
        </p:nvCxnSpPr>
        <p:spPr>
          <a:xfrm flipH="1" flipV="1">
            <a:off x="4435946" y="3323653"/>
            <a:ext cx="215760" cy="9734"/>
          </a:xfrm>
          <a:prstGeom prst="straightConnector1">
            <a:avLst/>
          </a:prstGeom>
          <a:noFill/>
          <a:ln w="5715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38" name="Oval 137">
            <a:extLst>
              <a:ext uri="{FF2B5EF4-FFF2-40B4-BE49-F238E27FC236}">
                <a16:creationId xmlns:a16="http://schemas.microsoft.com/office/drawing/2014/main" id="{EE7BAC3D-B912-FB46-97E2-67F7093D1FF2}"/>
              </a:ext>
            </a:extLst>
          </p:cNvPr>
          <p:cNvSpPr/>
          <p:nvPr/>
        </p:nvSpPr>
        <p:spPr>
          <a:xfrm>
            <a:off x="1371601" y="5070764"/>
            <a:ext cx="10141526" cy="1787236"/>
          </a:xfrm>
          <a:prstGeom prst="ellipse">
            <a:avLst/>
          </a:prstGeom>
          <a:solidFill>
            <a:srgbClr val="7030A0">
              <a:alpha val="14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F4CEED93-4D63-BF48-B084-7897C499D00D}"/>
              </a:ext>
            </a:extLst>
          </p:cNvPr>
          <p:cNvSpPr txBox="1"/>
          <p:nvPr/>
        </p:nvSpPr>
        <p:spPr>
          <a:xfrm>
            <a:off x="5160134" y="6488668"/>
            <a:ext cx="2288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Monitored Nodes</a:t>
            </a:r>
          </a:p>
        </p:txBody>
      </p:sp>
    </p:spTree>
    <p:extLst>
      <p:ext uri="{BB962C8B-B14F-4D97-AF65-F5344CB8AC3E}">
        <p14:creationId xmlns:p14="http://schemas.microsoft.com/office/powerpoint/2010/main" val="3739188334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89714" y="179220"/>
            <a:ext cx="8913712" cy="1105294"/>
          </a:xfrm>
        </p:spPr>
        <p:txBody>
          <a:bodyPr>
            <a:normAutofit fontScale="90000"/>
          </a:bodyPr>
          <a:lstStyle/>
          <a:p>
            <a:r>
              <a:rPr lang="en-US" sz="4000" dirty="0">
                <a:solidFill>
                  <a:srgbClr val="0070C0"/>
                </a:solidFill>
                <a:latin typeface="+mn-lt"/>
              </a:rPr>
              <a:t>Dynamic Changes and Robustness (cont’d)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689714" y="1352077"/>
            <a:ext cx="10515600" cy="4454957"/>
          </a:xfrm>
        </p:spPr>
        <p:txBody>
          <a:bodyPr>
            <a:normAutofit/>
          </a:bodyPr>
          <a:lstStyle/>
          <a:p>
            <a:pPr marL="12700" indent="-12700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Samplers and Aggregators can be started in any order</a:t>
            </a:r>
          </a:p>
          <a:p>
            <a:pPr marL="298450" lvl="1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Exercise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– Use your modified configuration files to start the aggregator ldmsd before starting the sampler ldmsd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Use ldms_ls to convince yourself that, whether a sampler ldmsd is started before or after an aggregator ldmsd, you are able to see the data generated at the sampler ldmsd on the aggregator ldmsd when both are running</a:t>
            </a:r>
          </a:p>
          <a:p>
            <a:pPr marL="12700" indent="-12700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LDMS collection and transport are robust to Samplers and Aggregators being killed and restarted </a:t>
            </a:r>
          </a:p>
          <a:p>
            <a:pPr marL="298450" lvl="1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Exercise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– one student will kill their sampler ldmsd. All other students will see from ldms_ls timestamp that the student’s metric set is removed from the list.</a:t>
            </a:r>
          </a:p>
          <a:p>
            <a:pPr marL="298450" lvl="1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Exercise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– the same student will restart their sampler ldmsd. All other students will see from ldms_ls timestamp that the metric set reappears and resumes updating (after up to the producer reconnect interval of 20 seconds).</a:t>
            </a:r>
          </a:p>
          <a:p>
            <a:pPr marL="298450" lvl="1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Exercise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– Each student will stop and re-start their aggregator ldmsd and verify, using ldms_ls, that they are able to see appropriate data.</a:t>
            </a:r>
          </a:p>
          <a:p>
            <a:pPr marL="457200" lvl="1" indent="0">
              <a:buNone/>
            </a:pPr>
            <a:endParaRPr lang="en-US" dirty="0">
              <a:solidFill>
                <a:srgbClr val="FF0000"/>
              </a:solidFill>
            </a:endParaRPr>
          </a:p>
          <a:p>
            <a:pPr marL="457200" lvl="1" indent="0">
              <a:buNone/>
            </a:pPr>
            <a:endParaRPr lang="en-US" dirty="0">
              <a:solidFill>
                <a:srgbClr val="FF0000"/>
              </a:solidFill>
            </a:endParaRPr>
          </a:p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215546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261" y="2287435"/>
            <a:ext cx="8224777" cy="1711630"/>
          </a:xfrm>
        </p:spPr>
        <p:txBody>
          <a:bodyPr>
            <a:noAutofit/>
          </a:bodyPr>
          <a:lstStyle/>
          <a:p>
            <a:r>
              <a:rPr lang="en-US" b="1" dirty="0"/>
              <a:t>Exercise 5:</a:t>
            </a:r>
            <a:r>
              <a:rPr lang="en-US" dirty="0"/>
              <a:t> Storing Data In CSV Format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051771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0639" y="117026"/>
            <a:ext cx="8229600" cy="862755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0070C0"/>
                </a:solidFill>
                <a:latin typeface="+mn-lt"/>
              </a:rPr>
              <a:t>LDMS Plugin Architecture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1637191" y="1745627"/>
            <a:ext cx="8909124" cy="3946998"/>
            <a:chOff x="113191" y="1745627"/>
            <a:chExt cx="8909124" cy="3946998"/>
          </a:xfrm>
        </p:grpSpPr>
        <p:grpSp>
          <p:nvGrpSpPr>
            <p:cNvPr id="6" name="Group 256"/>
            <p:cNvGrpSpPr/>
            <p:nvPr/>
          </p:nvGrpSpPr>
          <p:grpSpPr>
            <a:xfrm>
              <a:off x="113191" y="1745627"/>
              <a:ext cx="1189321" cy="3099333"/>
              <a:chOff x="-1" y="-1"/>
              <a:chExt cx="1189320" cy="3099332"/>
            </a:xfrm>
          </p:grpSpPr>
          <p:sp>
            <p:nvSpPr>
              <p:cNvPr id="72" name="Shape 254"/>
              <p:cNvSpPr/>
              <p:nvPr/>
            </p:nvSpPr>
            <p:spPr>
              <a:xfrm>
                <a:off x="-1" y="-1"/>
                <a:ext cx="1189320" cy="3099332"/>
              </a:xfrm>
              <a:prstGeom prst="rect">
                <a:avLst/>
              </a:prstGeom>
              <a:solidFill>
                <a:srgbClr val="FFFFFF"/>
              </a:solidFill>
              <a:ln w="25400" cap="flat">
                <a:solidFill>
                  <a:srgbClr val="8064A2"/>
                </a:solidFill>
                <a:prstDash val="solid"/>
                <a:bevel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algn="ctr">
                  <a:defRPr sz="1400"/>
                </a:pPr>
                <a:endParaRPr sz="1400"/>
              </a:p>
            </p:txBody>
          </p:sp>
          <p:sp>
            <p:nvSpPr>
              <p:cNvPr id="73" name="Shape 255"/>
              <p:cNvSpPr/>
              <p:nvPr/>
            </p:nvSpPr>
            <p:spPr>
              <a:xfrm>
                <a:off x="-1" y="-1"/>
                <a:ext cx="1189320" cy="27699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>
                <a:lvl1pPr algn="ctr">
                  <a:defRPr sz="1400"/>
                </a:lvl1pPr>
              </a:lstStyle>
              <a:p>
                <a:pPr lvl="0">
                  <a:defRPr sz="1800"/>
                </a:pPr>
                <a:r>
                  <a:t>Memory</a:t>
                </a:r>
              </a:p>
            </p:txBody>
          </p:sp>
        </p:grpSp>
        <p:grpSp>
          <p:nvGrpSpPr>
            <p:cNvPr id="7" name="Group 259"/>
            <p:cNvGrpSpPr/>
            <p:nvPr/>
          </p:nvGrpSpPr>
          <p:grpSpPr>
            <a:xfrm>
              <a:off x="2252310" y="3085173"/>
              <a:ext cx="2825059" cy="428999"/>
              <a:chOff x="-1" y="-1"/>
              <a:chExt cx="2825058" cy="428998"/>
            </a:xfrm>
          </p:grpSpPr>
          <p:sp>
            <p:nvSpPr>
              <p:cNvPr id="70" name="Shape 257"/>
              <p:cNvSpPr/>
              <p:nvPr/>
            </p:nvSpPr>
            <p:spPr>
              <a:xfrm>
                <a:off x="-1" y="-1"/>
                <a:ext cx="2526238" cy="428998"/>
              </a:xfrm>
              <a:prstGeom prst="rect">
                <a:avLst/>
              </a:prstGeom>
              <a:gradFill flip="none" rotWithShape="1">
                <a:gsLst>
                  <a:gs pos="0">
                    <a:srgbClr val="A2C3FF"/>
                  </a:gs>
                  <a:gs pos="35000">
                    <a:srgbClr val="BDD4FF"/>
                  </a:gs>
                  <a:gs pos="100000">
                    <a:srgbClr val="E6EEFF"/>
                  </a:gs>
                </a:gsLst>
                <a:lin ang="16200000" scaled="0"/>
              </a:gradFill>
              <a:ln w="9525" cap="flat">
                <a:solidFill>
                  <a:srgbClr val="4A7EBB"/>
                </a:solidFill>
                <a:prstDash val="solid"/>
                <a:bevel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0" tIns="0" rIns="0" bIns="0" numCol="1" anchor="t">
                <a:noAutofit/>
              </a:bodyPr>
              <a:lstStyle/>
              <a:p>
                <a:pPr lvl="0"/>
                <a:endParaRPr/>
              </a:p>
            </p:txBody>
          </p:sp>
          <p:sp>
            <p:nvSpPr>
              <p:cNvPr id="71" name="Shape 258"/>
              <p:cNvSpPr/>
              <p:nvPr/>
            </p:nvSpPr>
            <p:spPr>
              <a:xfrm>
                <a:off x="298819" y="74704"/>
                <a:ext cx="2526238" cy="27699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/>
              <a:p>
                <a:pPr lvl="0"/>
                <a:r>
                  <a:rPr dirty="0"/>
                  <a:t>LDMS API (libldms)</a:t>
                </a:r>
              </a:p>
            </p:txBody>
          </p:sp>
        </p:grpSp>
        <p:sp>
          <p:nvSpPr>
            <p:cNvPr id="8" name="Shape 260"/>
            <p:cNvSpPr/>
            <p:nvPr/>
          </p:nvSpPr>
          <p:spPr>
            <a:xfrm>
              <a:off x="2252311" y="1745628"/>
              <a:ext cx="2526238" cy="428997"/>
            </a:xfrm>
            <a:prstGeom prst="rect">
              <a:avLst/>
            </a:prstGeom>
            <a:noFill/>
            <a:ln>
              <a:solidFill>
                <a:srgbClr val="4A7EBB"/>
              </a:solidFill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txBody>
            <a:bodyPr lIns="0" tIns="0" rIns="0" bIns="0"/>
            <a:lstStyle/>
            <a:p>
              <a:pPr lvl="0">
                <a:defRPr sz="1600"/>
              </a:pPr>
              <a:endParaRPr sz="1600"/>
            </a:p>
          </p:txBody>
        </p:sp>
        <p:sp>
          <p:nvSpPr>
            <p:cNvPr id="9" name="Shape 261"/>
            <p:cNvSpPr/>
            <p:nvPr/>
          </p:nvSpPr>
          <p:spPr>
            <a:xfrm>
              <a:off x="2327016" y="1820334"/>
              <a:ext cx="2630940" cy="27699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>
              <a:spAutoFit/>
            </a:bodyPr>
            <a:lstStyle>
              <a:lvl1pPr>
                <a:defRPr sz="1600"/>
              </a:lvl1pPr>
            </a:lstStyle>
            <a:p>
              <a:pPr lvl="0">
                <a:defRPr sz="1800"/>
              </a:pPr>
              <a:r>
                <a:rPr sz="1800" dirty="0"/>
                <a:t>Sampler Plug-in Interface</a:t>
              </a:r>
            </a:p>
          </p:txBody>
        </p:sp>
        <p:grpSp>
          <p:nvGrpSpPr>
            <p:cNvPr id="10" name="Group 264"/>
            <p:cNvGrpSpPr/>
            <p:nvPr/>
          </p:nvGrpSpPr>
          <p:grpSpPr>
            <a:xfrm>
              <a:off x="2252311" y="3557966"/>
              <a:ext cx="3736274" cy="428999"/>
              <a:chOff x="0" y="-1"/>
              <a:chExt cx="3736273" cy="428998"/>
            </a:xfrm>
          </p:grpSpPr>
          <p:sp>
            <p:nvSpPr>
              <p:cNvPr id="68" name="Shape 262"/>
              <p:cNvSpPr/>
              <p:nvPr/>
            </p:nvSpPr>
            <p:spPr>
              <a:xfrm>
                <a:off x="0" y="-1"/>
                <a:ext cx="3347807" cy="428998"/>
              </a:xfrm>
              <a:prstGeom prst="rect">
                <a:avLst/>
              </a:prstGeom>
              <a:gradFill flip="none" rotWithShape="1">
                <a:gsLst>
                  <a:gs pos="0">
                    <a:srgbClr val="A2C3FF"/>
                  </a:gs>
                  <a:gs pos="35000">
                    <a:srgbClr val="BDD4FF"/>
                  </a:gs>
                  <a:gs pos="100000">
                    <a:srgbClr val="E6EEFF"/>
                  </a:gs>
                </a:gsLst>
                <a:lin ang="16200000" scaled="0"/>
              </a:gradFill>
              <a:ln w="9525" cap="flat">
                <a:solidFill>
                  <a:srgbClr val="4A7EBB"/>
                </a:solidFill>
                <a:prstDash val="solid"/>
                <a:bevel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0" tIns="0" rIns="0" bIns="0" numCol="1" anchor="t">
                <a:noAutofit/>
              </a:bodyPr>
              <a:lstStyle/>
              <a:p>
                <a:pPr lvl="0"/>
                <a:endParaRPr/>
              </a:p>
            </p:txBody>
          </p:sp>
          <p:sp>
            <p:nvSpPr>
              <p:cNvPr id="69" name="Shape 263"/>
              <p:cNvSpPr/>
              <p:nvPr/>
            </p:nvSpPr>
            <p:spPr>
              <a:xfrm>
                <a:off x="388466" y="44822"/>
                <a:ext cx="3347807" cy="27699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/>
              <a:p>
                <a:pPr lvl="0"/>
                <a:r>
                  <a:rPr dirty="0"/>
                  <a:t>Transport Driver Interface</a:t>
                </a:r>
              </a:p>
            </p:txBody>
          </p:sp>
        </p:grpSp>
        <p:sp>
          <p:nvSpPr>
            <p:cNvPr id="11" name="Shape 265"/>
            <p:cNvSpPr/>
            <p:nvPr/>
          </p:nvSpPr>
          <p:spPr>
            <a:xfrm>
              <a:off x="2252311" y="2209661"/>
              <a:ext cx="976587" cy="822960"/>
            </a:xfrm>
            <a:prstGeom prst="rect">
              <a:avLst/>
            </a:prstGeom>
            <a:noFill/>
            <a:ln>
              <a:solidFill>
                <a:srgbClr val="98B955"/>
              </a:solidFill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txBody>
            <a:bodyPr lIns="0" tIns="0" rIns="0" bIns="0" anchor="ctr"/>
            <a:lstStyle/>
            <a:p>
              <a:pPr lvl="0" algn="ctr">
                <a:defRPr sz="1600"/>
              </a:pPr>
              <a:endParaRPr sz="1600"/>
            </a:p>
          </p:txBody>
        </p:sp>
        <p:sp>
          <p:nvSpPr>
            <p:cNvPr id="12" name="Shape 266"/>
            <p:cNvSpPr/>
            <p:nvPr/>
          </p:nvSpPr>
          <p:spPr>
            <a:xfrm>
              <a:off x="2252311" y="2334120"/>
              <a:ext cx="976587" cy="57404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>
              <a:lvl1pPr algn="ctr">
                <a:defRPr sz="1600"/>
              </a:lvl1pPr>
            </a:lstStyle>
            <a:p>
              <a:pPr lvl="0">
                <a:defRPr sz="1800"/>
              </a:pPr>
              <a:r>
                <a:rPr sz="1800" dirty="0"/>
                <a:t>Memory Sampler</a:t>
              </a:r>
            </a:p>
          </p:txBody>
        </p:sp>
        <p:grpSp>
          <p:nvGrpSpPr>
            <p:cNvPr id="13" name="Group 269"/>
            <p:cNvGrpSpPr/>
            <p:nvPr/>
          </p:nvGrpSpPr>
          <p:grpSpPr>
            <a:xfrm>
              <a:off x="3760922" y="2209661"/>
              <a:ext cx="976587" cy="822960"/>
              <a:chOff x="0" y="0"/>
              <a:chExt cx="976586" cy="822958"/>
            </a:xfrm>
          </p:grpSpPr>
          <p:sp>
            <p:nvSpPr>
              <p:cNvPr id="66" name="Shape 267"/>
              <p:cNvSpPr/>
              <p:nvPr/>
            </p:nvSpPr>
            <p:spPr>
              <a:xfrm>
                <a:off x="-1" y="0"/>
                <a:ext cx="976588" cy="822959"/>
              </a:xfrm>
              <a:prstGeom prst="rect">
                <a:avLst/>
              </a:prstGeom>
              <a:noFill/>
              <a:ln w="9525" cap="flat">
                <a:solidFill>
                  <a:srgbClr val="98B955"/>
                </a:solidFill>
                <a:prstDash val="solid"/>
                <a:bevel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 algn="ctr">
                  <a:defRPr sz="1600"/>
                </a:pPr>
                <a:endParaRPr sz="1600"/>
              </a:p>
            </p:txBody>
          </p:sp>
          <p:sp>
            <p:nvSpPr>
              <p:cNvPr id="67" name="Shape 268"/>
              <p:cNvSpPr/>
              <p:nvPr/>
            </p:nvSpPr>
            <p:spPr>
              <a:xfrm>
                <a:off x="-1" y="124459"/>
                <a:ext cx="976588" cy="574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1600"/>
                </a:lvl1pPr>
              </a:lstStyle>
              <a:p>
                <a:pPr lvl="0">
                  <a:defRPr sz="1800"/>
                </a:pPr>
                <a:r>
                  <a:rPr sz="1800" dirty="0"/>
                  <a:t>HSN Sampler</a:t>
                </a:r>
              </a:p>
            </p:txBody>
          </p:sp>
        </p:grpSp>
        <p:grpSp>
          <p:nvGrpSpPr>
            <p:cNvPr id="14" name="Group 272"/>
            <p:cNvGrpSpPr/>
            <p:nvPr/>
          </p:nvGrpSpPr>
          <p:grpSpPr>
            <a:xfrm>
              <a:off x="2252310" y="4022000"/>
              <a:ext cx="976589" cy="822961"/>
              <a:chOff x="-1" y="0"/>
              <a:chExt cx="976588" cy="822959"/>
            </a:xfrm>
          </p:grpSpPr>
          <p:sp>
            <p:nvSpPr>
              <p:cNvPr id="64" name="Shape 270"/>
              <p:cNvSpPr/>
              <p:nvPr/>
            </p:nvSpPr>
            <p:spPr>
              <a:xfrm>
                <a:off x="-1" y="0"/>
                <a:ext cx="976588" cy="822959"/>
              </a:xfrm>
              <a:prstGeom prst="rect">
                <a:avLst/>
              </a:prstGeom>
              <a:noFill/>
              <a:ln w="9525" cap="flat">
                <a:solidFill>
                  <a:srgbClr val="BE4B48"/>
                </a:solidFill>
                <a:prstDash val="solid"/>
                <a:bevel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 algn="ctr">
                  <a:defRPr sz="1400"/>
                </a:pPr>
                <a:endParaRPr sz="1400"/>
              </a:p>
            </p:txBody>
          </p:sp>
          <p:sp>
            <p:nvSpPr>
              <p:cNvPr id="65" name="Shape 271"/>
              <p:cNvSpPr/>
              <p:nvPr/>
            </p:nvSpPr>
            <p:spPr>
              <a:xfrm>
                <a:off x="-1" y="134481"/>
                <a:ext cx="976588" cy="55399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1400"/>
                </a:lvl1pPr>
              </a:lstStyle>
              <a:p>
                <a:pPr lvl="0">
                  <a:defRPr sz="1800"/>
                </a:pPr>
                <a:r>
                  <a:rPr sz="1800" dirty="0"/>
                  <a:t>RDMA Transport</a:t>
                </a:r>
              </a:p>
            </p:txBody>
          </p:sp>
        </p:grpSp>
        <p:grpSp>
          <p:nvGrpSpPr>
            <p:cNvPr id="15" name="Group 275"/>
            <p:cNvGrpSpPr/>
            <p:nvPr/>
          </p:nvGrpSpPr>
          <p:grpSpPr>
            <a:xfrm>
              <a:off x="3263932" y="4022000"/>
              <a:ext cx="976589" cy="822961"/>
              <a:chOff x="-1" y="0"/>
              <a:chExt cx="976588" cy="822959"/>
            </a:xfrm>
          </p:grpSpPr>
          <p:sp>
            <p:nvSpPr>
              <p:cNvPr id="62" name="Shape 273"/>
              <p:cNvSpPr/>
              <p:nvPr/>
            </p:nvSpPr>
            <p:spPr>
              <a:xfrm>
                <a:off x="-1" y="0"/>
                <a:ext cx="976588" cy="822959"/>
              </a:xfrm>
              <a:prstGeom prst="rect">
                <a:avLst/>
              </a:prstGeom>
              <a:gradFill flip="none" rotWithShape="1">
                <a:gsLst>
                  <a:gs pos="0">
                    <a:srgbClr val="FFA5A3"/>
                  </a:gs>
                  <a:gs pos="35000">
                    <a:srgbClr val="FFBFBE"/>
                  </a:gs>
                  <a:gs pos="100000">
                    <a:srgbClr val="FFE6E6"/>
                  </a:gs>
                </a:gsLst>
                <a:lin ang="16200000" scaled="0"/>
              </a:gradFill>
              <a:ln w="9525" cap="flat">
                <a:solidFill>
                  <a:srgbClr val="BE4B48"/>
                </a:solidFill>
                <a:prstDash val="solid"/>
                <a:bevel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 algn="ctr">
                  <a:defRPr sz="1400"/>
                </a:pPr>
                <a:endParaRPr sz="1400"/>
              </a:p>
            </p:txBody>
          </p:sp>
          <p:sp>
            <p:nvSpPr>
              <p:cNvPr id="63" name="Shape 274"/>
              <p:cNvSpPr/>
              <p:nvPr/>
            </p:nvSpPr>
            <p:spPr>
              <a:xfrm>
                <a:off x="-1" y="134481"/>
                <a:ext cx="976588" cy="55399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1400"/>
                </a:lvl1pPr>
              </a:lstStyle>
              <a:p>
                <a:pPr lvl="0">
                  <a:defRPr sz="1800"/>
                </a:pPr>
                <a:r>
                  <a:rPr sz="1800" dirty="0"/>
                  <a:t>Socket Transport</a:t>
                </a:r>
              </a:p>
            </p:txBody>
          </p:sp>
        </p:grpSp>
        <p:grpSp>
          <p:nvGrpSpPr>
            <p:cNvPr id="16" name="Group 278"/>
            <p:cNvGrpSpPr/>
            <p:nvPr/>
          </p:nvGrpSpPr>
          <p:grpSpPr>
            <a:xfrm>
              <a:off x="4778547" y="1745628"/>
              <a:ext cx="428999" cy="1932899"/>
              <a:chOff x="0" y="-1"/>
              <a:chExt cx="428998" cy="1932897"/>
            </a:xfrm>
          </p:grpSpPr>
          <p:sp>
            <p:nvSpPr>
              <p:cNvPr id="60" name="Shape 276"/>
              <p:cNvSpPr/>
              <p:nvPr/>
            </p:nvSpPr>
            <p:spPr>
              <a:xfrm rot="5400000">
                <a:off x="-669774" y="669773"/>
                <a:ext cx="1768545" cy="428998"/>
              </a:xfrm>
              <a:prstGeom prst="rect">
                <a:avLst/>
              </a:prstGeom>
              <a:gradFill flip="none" rotWithShape="1">
                <a:gsLst>
                  <a:gs pos="0">
                    <a:srgbClr val="A2C3FF"/>
                  </a:gs>
                  <a:gs pos="35000">
                    <a:srgbClr val="BDD4FF"/>
                  </a:gs>
                  <a:gs pos="100000">
                    <a:srgbClr val="E6EEFF"/>
                  </a:gs>
                </a:gsLst>
                <a:lin ang="16200000" scaled="0"/>
              </a:gradFill>
              <a:ln w="9525" cap="flat">
                <a:solidFill>
                  <a:srgbClr val="4A7EBB"/>
                </a:solidFill>
                <a:prstDash val="solid"/>
                <a:bevel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0" tIns="0" rIns="0" bIns="0" numCol="1" anchor="t">
                <a:noAutofit/>
              </a:bodyPr>
              <a:lstStyle/>
              <a:p>
                <a:pPr lvl="0"/>
                <a:endParaRPr/>
              </a:p>
            </p:txBody>
          </p:sp>
          <p:sp>
            <p:nvSpPr>
              <p:cNvPr id="61" name="Shape 277"/>
              <p:cNvSpPr/>
              <p:nvPr/>
            </p:nvSpPr>
            <p:spPr>
              <a:xfrm rot="5400000">
                <a:off x="-694109" y="910124"/>
                <a:ext cx="1768546" cy="27699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/>
              <a:p>
                <a:pPr lvl="0"/>
                <a:r>
                  <a:rPr dirty="0"/>
                  <a:t>LDMS Daemon</a:t>
                </a:r>
              </a:p>
            </p:txBody>
          </p:sp>
        </p:grpSp>
        <p:sp>
          <p:nvSpPr>
            <p:cNvPr id="17" name="Shape 279"/>
            <p:cNvSpPr/>
            <p:nvPr/>
          </p:nvSpPr>
          <p:spPr>
            <a:xfrm flipH="1" flipV="1">
              <a:off x="3304641" y="2622731"/>
              <a:ext cx="383013" cy="1588"/>
            </a:xfrm>
            <a:prstGeom prst="line">
              <a:avLst/>
            </a:prstGeom>
            <a:ln w="28575">
              <a:solidFill>
                <a:srgbClr val="F79646"/>
              </a:solidFill>
              <a:prstDash val="dot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</p:spPr>
          <p:txBody>
            <a:bodyPr lIns="0" tIns="0" rIns="0" bIns="0"/>
            <a:lstStyle/>
            <a:p>
              <a:pPr lvl="0">
                <a:defRPr sz="1200">
                  <a:latin typeface="+mn-lt"/>
                  <a:ea typeface="+mn-ea"/>
                  <a:cs typeface="+mn-cs"/>
                  <a:sym typeface="Helvetica"/>
                </a:defRPr>
              </a:pPr>
              <a:endParaRPr sz="1200"/>
            </a:p>
          </p:txBody>
        </p:sp>
        <p:grpSp>
          <p:nvGrpSpPr>
            <p:cNvPr id="18" name="Group 282"/>
            <p:cNvGrpSpPr/>
            <p:nvPr/>
          </p:nvGrpSpPr>
          <p:grpSpPr>
            <a:xfrm>
              <a:off x="169081" y="3968351"/>
              <a:ext cx="769664" cy="586655"/>
              <a:chOff x="-7724" y="45403"/>
              <a:chExt cx="769663" cy="586654"/>
            </a:xfrm>
          </p:grpSpPr>
          <p:sp>
            <p:nvSpPr>
              <p:cNvPr id="58" name="Shape 280"/>
              <p:cNvSpPr/>
              <p:nvPr/>
            </p:nvSpPr>
            <p:spPr>
              <a:xfrm>
                <a:off x="-7724" y="45403"/>
                <a:ext cx="769663" cy="586654"/>
              </a:xfrm>
              <a:prstGeom prst="rect">
                <a:avLst/>
              </a:prstGeom>
              <a:solidFill>
                <a:srgbClr val="B199CC"/>
              </a:solidFill>
              <a:ln w="25400" cap="flat">
                <a:solidFill>
                  <a:srgbClr val="8064A2"/>
                </a:solidFill>
                <a:prstDash val="solid"/>
                <a:bevel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algn="ctr">
                  <a:defRPr sz="1200"/>
                </a:pPr>
                <a:endParaRPr sz="1200"/>
              </a:p>
            </p:txBody>
          </p:sp>
          <p:sp>
            <p:nvSpPr>
              <p:cNvPr id="59" name="Shape 281"/>
              <p:cNvSpPr/>
              <p:nvPr/>
            </p:nvSpPr>
            <p:spPr>
              <a:xfrm>
                <a:off x="29494" y="58991"/>
                <a:ext cx="677276" cy="55399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>
                <a:lvl1pPr algn="ctr">
                  <a:defRPr sz="1200"/>
                </a:lvl1pPr>
              </a:lstStyle>
              <a:p>
                <a:pPr lvl="0">
                  <a:defRPr sz="1800"/>
                </a:pPr>
                <a:r>
                  <a:t>Metric Set</a:t>
                </a:r>
              </a:p>
            </p:txBody>
          </p:sp>
        </p:grpSp>
        <p:grpSp>
          <p:nvGrpSpPr>
            <p:cNvPr id="19" name="Group 285"/>
            <p:cNvGrpSpPr/>
            <p:nvPr/>
          </p:nvGrpSpPr>
          <p:grpSpPr>
            <a:xfrm>
              <a:off x="250914" y="3405316"/>
              <a:ext cx="788161" cy="586655"/>
              <a:chOff x="-50228" y="-1"/>
              <a:chExt cx="788160" cy="586654"/>
            </a:xfrm>
          </p:grpSpPr>
          <p:sp>
            <p:nvSpPr>
              <p:cNvPr id="56" name="Shape 283"/>
              <p:cNvSpPr/>
              <p:nvPr/>
            </p:nvSpPr>
            <p:spPr>
              <a:xfrm>
                <a:off x="-50228" y="-1"/>
                <a:ext cx="788160" cy="586654"/>
              </a:xfrm>
              <a:prstGeom prst="rect">
                <a:avLst/>
              </a:prstGeom>
              <a:solidFill>
                <a:srgbClr val="B199CC"/>
              </a:solidFill>
              <a:ln w="25400" cap="flat">
                <a:solidFill>
                  <a:srgbClr val="8064A2"/>
                </a:solidFill>
                <a:prstDash val="solid"/>
                <a:bevel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algn="ctr">
                  <a:defRPr sz="1200"/>
                </a:pPr>
                <a:endParaRPr sz="1200"/>
              </a:p>
            </p:txBody>
          </p:sp>
          <p:sp>
            <p:nvSpPr>
              <p:cNvPr id="57" name="Shape 284"/>
              <p:cNvSpPr/>
              <p:nvPr/>
            </p:nvSpPr>
            <p:spPr>
              <a:xfrm>
                <a:off x="-1" y="-1"/>
                <a:ext cx="637603" cy="55399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>
                <a:lvl1pPr algn="ctr">
                  <a:defRPr sz="1200"/>
                </a:lvl1pPr>
              </a:lstStyle>
              <a:p>
                <a:pPr lvl="0">
                  <a:defRPr sz="1800"/>
                </a:pPr>
                <a:r>
                  <a:t>Metric Set</a:t>
                </a:r>
              </a:p>
            </p:txBody>
          </p:sp>
        </p:grpSp>
        <p:grpSp>
          <p:nvGrpSpPr>
            <p:cNvPr id="20" name="Group 288"/>
            <p:cNvGrpSpPr/>
            <p:nvPr/>
          </p:nvGrpSpPr>
          <p:grpSpPr>
            <a:xfrm>
              <a:off x="314676" y="2903965"/>
              <a:ext cx="806232" cy="586656"/>
              <a:chOff x="-110803" y="-1"/>
              <a:chExt cx="806231" cy="586654"/>
            </a:xfrm>
          </p:grpSpPr>
          <p:sp>
            <p:nvSpPr>
              <p:cNvPr id="54" name="Shape 286"/>
              <p:cNvSpPr/>
              <p:nvPr/>
            </p:nvSpPr>
            <p:spPr>
              <a:xfrm>
                <a:off x="-110803" y="-1"/>
                <a:ext cx="806231" cy="586654"/>
              </a:xfrm>
              <a:prstGeom prst="rect">
                <a:avLst/>
              </a:prstGeom>
              <a:solidFill>
                <a:srgbClr val="B199CC"/>
              </a:solidFill>
              <a:ln w="25400" cap="flat">
                <a:solidFill>
                  <a:srgbClr val="8064A2"/>
                </a:solidFill>
                <a:prstDash val="solid"/>
                <a:bevel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algn="ctr">
                  <a:defRPr sz="1200"/>
                </a:pPr>
                <a:endParaRPr sz="1200"/>
              </a:p>
            </p:txBody>
          </p:sp>
          <p:sp>
            <p:nvSpPr>
              <p:cNvPr id="55" name="Shape 287"/>
              <p:cNvSpPr/>
              <p:nvPr/>
            </p:nvSpPr>
            <p:spPr>
              <a:xfrm>
                <a:off x="-55039" y="-1"/>
                <a:ext cx="720971" cy="55399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>
                <a:lvl1pPr algn="ctr">
                  <a:defRPr sz="1200"/>
                </a:lvl1pPr>
              </a:lstStyle>
              <a:p>
                <a:pPr lvl="0">
                  <a:defRPr sz="1800"/>
                </a:pPr>
                <a:r>
                  <a:t>Metric Set</a:t>
                </a:r>
              </a:p>
            </p:txBody>
          </p:sp>
        </p:grpSp>
        <p:grpSp>
          <p:nvGrpSpPr>
            <p:cNvPr id="21" name="Group 291"/>
            <p:cNvGrpSpPr/>
            <p:nvPr/>
          </p:nvGrpSpPr>
          <p:grpSpPr>
            <a:xfrm>
              <a:off x="341270" y="2410757"/>
              <a:ext cx="830238" cy="586655"/>
              <a:chOff x="-208548" y="-1"/>
              <a:chExt cx="830237" cy="586654"/>
            </a:xfrm>
          </p:grpSpPr>
          <p:sp>
            <p:nvSpPr>
              <p:cNvPr id="52" name="Shape 289"/>
              <p:cNvSpPr/>
              <p:nvPr/>
            </p:nvSpPr>
            <p:spPr>
              <a:xfrm>
                <a:off x="-208548" y="-1"/>
                <a:ext cx="830237" cy="586654"/>
              </a:xfrm>
              <a:prstGeom prst="rect">
                <a:avLst/>
              </a:prstGeom>
              <a:solidFill>
                <a:srgbClr val="B199CC"/>
              </a:solidFill>
              <a:ln w="25400" cap="flat">
                <a:solidFill>
                  <a:srgbClr val="8064A2"/>
                </a:solidFill>
                <a:prstDash val="solid"/>
                <a:bevel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algn="ctr">
                  <a:defRPr sz="1200"/>
                </a:pPr>
                <a:endParaRPr sz="1200"/>
              </a:p>
            </p:txBody>
          </p:sp>
          <p:sp>
            <p:nvSpPr>
              <p:cNvPr id="53" name="Shape 290"/>
              <p:cNvSpPr/>
              <p:nvPr/>
            </p:nvSpPr>
            <p:spPr>
              <a:xfrm>
                <a:off x="-92618" y="-1"/>
                <a:ext cx="714306" cy="55399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>
                <a:lvl1pPr algn="ctr">
                  <a:defRPr sz="1200"/>
                </a:lvl1pPr>
              </a:lstStyle>
              <a:p>
                <a:pPr lvl="0">
                  <a:defRPr sz="1800"/>
                </a:pPr>
                <a:r>
                  <a:t>Metric Set</a:t>
                </a:r>
              </a:p>
            </p:txBody>
          </p:sp>
        </p:grpSp>
        <p:sp>
          <p:nvSpPr>
            <p:cNvPr id="23" name="Shape 293"/>
            <p:cNvSpPr/>
            <p:nvPr/>
          </p:nvSpPr>
          <p:spPr>
            <a:xfrm>
              <a:off x="1262984" y="2410760"/>
              <a:ext cx="991796" cy="586653"/>
            </a:xfrm>
            <a:prstGeom prst="leftArrow">
              <a:avLst>
                <a:gd name="adj1" fmla="val 50000"/>
                <a:gd name="adj2" fmla="val 50000"/>
              </a:avLst>
            </a:prstGeom>
            <a:noFill/>
            <a:ln>
              <a:solidFill>
                <a:srgbClr val="4A7EBB"/>
              </a:solidFill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</p:spPr>
          <p:txBody>
            <a:bodyPr lIns="0" tIns="0" rIns="0" bIns="0"/>
            <a:lstStyle/>
            <a:p>
              <a:pPr lvl="0"/>
              <a:endParaRPr/>
            </a:p>
          </p:txBody>
        </p:sp>
        <p:sp>
          <p:nvSpPr>
            <p:cNvPr id="24" name="Shape 294"/>
            <p:cNvSpPr/>
            <p:nvPr/>
          </p:nvSpPr>
          <p:spPr>
            <a:xfrm>
              <a:off x="2261073" y="5282557"/>
              <a:ext cx="5841826" cy="1588"/>
            </a:xfrm>
            <a:prstGeom prst="line">
              <a:avLst/>
            </a:prstGeom>
            <a:ln w="25400">
              <a:solidFill>
                <a:srgbClr val="4F81BD"/>
              </a:solidFill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txBody>
            <a:bodyPr lIns="45719" rIns="45719"/>
            <a:lstStyle/>
            <a:p>
              <a:pPr lvl="0">
                <a:defRPr sz="1200">
                  <a:latin typeface="+mn-lt"/>
                  <a:ea typeface="+mn-ea"/>
                  <a:cs typeface="+mn-cs"/>
                  <a:sym typeface="Helvetica"/>
                </a:defRPr>
              </a:pPr>
              <a:endParaRPr sz="1200"/>
            </a:p>
          </p:txBody>
        </p:sp>
        <p:sp>
          <p:nvSpPr>
            <p:cNvPr id="25" name="Shape 295"/>
            <p:cNvSpPr/>
            <p:nvPr/>
          </p:nvSpPr>
          <p:spPr>
            <a:xfrm>
              <a:off x="3263936" y="5691038"/>
              <a:ext cx="4865241" cy="1587"/>
            </a:xfrm>
            <a:prstGeom prst="line">
              <a:avLst/>
            </a:prstGeom>
            <a:ln w="25400">
              <a:solidFill>
                <a:srgbClr val="C0504D"/>
              </a:solidFill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txBody>
            <a:bodyPr lIns="0" tIns="0" rIns="0" bIns="0"/>
            <a:lstStyle/>
            <a:p>
              <a:pPr lvl="0">
                <a:defRPr sz="1200">
                  <a:latin typeface="+mn-lt"/>
                  <a:ea typeface="+mn-ea"/>
                  <a:cs typeface="+mn-cs"/>
                  <a:sym typeface="Helvetica"/>
                </a:defRPr>
              </a:pPr>
              <a:endParaRPr sz="1200"/>
            </a:p>
          </p:txBody>
        </p:sp>
        <p:sp>
          <p:nvSpPr>
            <p:cNvPr id="26" name="Shape 296"/>
            <p:cNvSpPr/>
            <p:nvPr/>
          </p:nvSpPr>
          <p:spPr>
            <a:xfrm>
              <a:off x="2740604" y="4844959"/>
              <a:ext cx="2" cy="434426"/>
            </a:xfrm>
            <a:prstGeom prst="line">
              <a:avLst/>
            </a:prstGeom>
            <a:ln w="25400">
              <a:solidFill>
                <a:srgbClr val="4F81BD"/>
              </a:solidFill>
              <a:headEnd type="triangle"/>
              <a:tailEnd type="triangle"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txBody>
            <a:bodyPr lIns="45719" rIns="45719"/>
            <a:lstStyle/>
            <a:p>
              <a:pPr lvl="0">
                <a:defRPr sz="1200">
                  <a:latin typeface="+mn-lt"/>
                  <a:ea typeface="+mn-ea"/>
                  <a:cs typeface="+mn-cs"/>
                  <a:sym typeface="Helvetica"/>
                </a:defRPr>
              </a:pPr>
              <a:endParaRPr sz="1200"/>
            </a:p>
          </p:txBody>
        </p:sp>
        <p:sp>
          <p:nvSpPr>
            <p:cNvPr id="27" name="Shape 297"/>
            <p:cNvSpPr/>
            <p:nvPr/>
          </p:nvSpPr>
          <p:spPr>
            <a:xfrm flipH="1">
              <a:off x="3736108" y="4845752"/>
              <a:ext cx="1589" cy="846080"/>
            </a:xfrm>
            <a:prstGeom prst="line">
              <a:avLst/>
            </a:prstGeom>
            <a:ln w="25400">
              <a:solidFill>
                <a:srgbClr val="C0504D"/>
              </a:solidFill>
              <a:headEnd type="triangle"/>
              <a:tailEnd type="triangle"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txBody>
            <a:bodyPr lIns="0" tIns="0" rIns="0" bIns="0"/>
            <a:lstStyle/>
            <a:p>
              <a:pPr lvl="0">
                <a:defRPr sz="1200">
                  <a:latin typeface="+mn-lt"/>
                  <a:ea typeface="+mn-ea"/>
                  <a:cs typeface="+mn-cs"/>
                  <a:sym typeface="Helvetica"/>
                </a:defRPr>
              </a:pPr>
              <a:endParaRPr sz="1200"/>
            </a:p>
          </p:txBody>
        </p:sp>
        <p:sp>
          <p:nvSpPr>
            <p:cNvPr id="28" name="Shape 298"/>
            <p:cNvSpPr/>
            <p:nvPr/>
          </p:nvSpPr>
          <p:spPr>
            <a:xfrm>
              <a:off x="5207544" y="1745628"/>
              <a:ext cx="2526238" cy="428997"/>
            </a:xfrm>
            <a:prstGeom prst="rect">
              <a:avLst/>
            </a:prstGeom>
            <a:gradFill>
              <a:gsLst>
                <a:gs pos="0">
                  <a:srgbClr val="A2C3FF"/>
                </a:gs>
                <a:gs pos="35000">
                  <a:srgbClr val="BDD4FF"/>
                </a:gs>
                <a:gs pos="100000">
                  <a:srgbClr val="E6EEFF"/>
                </a:gs>
              </a:gsLst>
              <a:lin ang="16200000"/>
            </a:gradFill>
            <a:ln>
              <a:solidFill>
                <a:srgbClr val="4A7EBB"/>
              </a:solidFill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txBody>
            <a:bodyPr lIns="0" tIns="0" rIns="0" bIns="0"/>
            <a:lstStyle/>
            <a:p>
              <a:pPr lvl="0"/>
              <a:endParaRPr/>
            </a:p>
          </p:txBody>
        </p:sp>
        <p:sp>
          <p:nvSpPr>
            <p:cNvPr id="29" name="Shape 299"/>
            <p:cNvSpPr/>
            <p:nvPr/>
          </p:nvSpPr>
          <p:spPr>
            <a:xfrm>
              <a:off x="5223836" y="1820334"/>
              <a:ext cx="2626570" cy="27699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>
              <a:spAutoFit/>
            </a:bodyPr>
            <a:lstStyle>
              <a:lvl1pPr>
                <a:defRPr sz="1600"/>
              </a:lvl1pPr>
            </a:lstStyle>
            <a:p>
              <a:pPr lvl="0">
                <a:defRPr sz="1800"/>
              </a:pPr>
              <a:r>
                <a:rPr sz="1800" dirty="0"/>
                <a:t>Storage Plug-in Interface</a:t>
              </a:r>
            </a:p>
          </p:txBody>
        </p:sp>
        <p:grpSp>
          <p:nvGrpSpPr>
            <p:cNvPr id="30" name="Group 302"/>
            <p:cNvGrpSpPr/>
            <p:nvPr/>
          </p:nvGrpSpPr>
          <p:grpSpPr>
            <a:xfrm>
              <a:off x="5207543" y="3087524"/>
              <a:ext cx="2854941" cy="428999"/>
              <a:chOff x="-1" y="-1"/>
              <a:chExt cx="2854940" cy="428998"/>
            </a:xfrm>
          </p:grpSpPr>
          <p:sp>
            <p:nvSpPr>
              <p:cNvPr id="50" name="Shape 300"/>
              <p:cNvSpPr/>
              <p:nvPr/>
            </p:nvSpPr>
            <p:spPr>
              <a:xfrm>
                <a:off x="-1" y="-1"/>
                <a:ext cx="2526238" cy="428998"/>
              </a:xfrm>
              <a:prstGeom prst="rect">
                <a:avLst/>
              </a:prstGeom>
              <a:gradFill flip="none" rotWithShape="1">
                <a:gsLst>
                  <a:gs pos="0">
                    <a:srgbClr val="A2C3FF"/>
                  </a:gs>
                  <a:gs pos="35000">
                    <a:srgbClr val="BDD4FF"/>
                  </a:gs>
                  <a:gs pos="100000">
                    <a:srgbClr val="E6EEFF"/>
                  </a:gs>
                </a:gsLst>
                <a:lin ang="16200000" scaled="0"/>
              </a:gradFill>
              <a:ln w="9525" cap="flat">
                <a:solidFill>
                  <a:srgbClr val="4A7EBB"/>
                </a:solidFill>
                <a:prstDash val="solid"/>
                <a:bevel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0" tIns="0" rIns="0" bIns="0" numCol="1" anchor="t">
                <a:noAutofit/>
              </a:bodyPr>
              <a:lstStyle/>
              <a:p>
                <a:pPr lvl="0"/>
                <a:endParaRPr/>
              </a:p>
            </p:txBody>
          </p:sp>
          <p:sp>
            <p:nvSpPr>
              <p:cNvPr id="51" name="Shape 301"/>
              <p:cNvSpPr/>
              <p:nvPr/>
            </p:nvSpPr>
            <p:spPr>
              <a:xfrm>
                <a:off x="328701" y="74704"/>
                <a:ext cx="2526238" cy="27699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/>
              <a:p>
                <a:pPr lvl="0"/>
                <a:r>
                  <a:rPr dirty="0"/>
                  <a:t>LDMS API (libldms)</a:t>
                </a:r>
              </a:p>
            </p:txBody>
          </p:sp>
        </p:grpSp>
        <p:grpSp>
          <p:nvGrpSpPr>
            <p:cNvPr id="31" name="Group 305"/>
            <p:cNvGrpSpPr/>
            <p:nvPr/>
          </p:nvGrpSpPr>
          <p:grpSpPr>
            <a:xfrm>
              <a:off x="8102898" y="1746420"/>
              <a:ext cx="919417" cy="3099333"/>
              <a:chOff x="-1" y="-1"/>
              <a:chExt cx="919416" cy="3099332"/>
            </a:xfrm>
          </p:grpSpPr>
          <p:sp>
            <p:nvSpPr>
              <p:cNvPr id="48" name="Shape 303"/>
              <p:cNvSpPr/>
              <p:nvPr/>
            </p:nvSpPr>
            <p:spPr>
              <a:xfrm>
                <a:off x="-1" y="-1"/>
                <a:ext cx="919416" cy="3099332"/>
              </a:xfrm>
              <a:prstGeom prst="rect">
                <a:avLst/>
              </a:prstGeom>
              <a:solidFill>
                <a:srgbClr val="FFFFFF"/>
              </a:solidFill>
              <a:ln w="25400" cap="flat">
                <a:solidFill>
                  <a:srgbClr val="8064A2"/>
                </a:solidFill>
                <a:prstDash val="solid"/>
                <a:bevel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algn="ctr">
                  <a:defRPr sz="1400"/>
                </a:pPr>
                <a:endParaRPr sz="1400"/>
              </a:p>
            </p:txBody>
          </p:sp>
          <p:sp>
            <p:nvSpPr>
              <p:cNvPr id="49" name="Shape 304"/>
              <p:cNvSpPr/>
              <p:nvPr/>
            </p:nvSpPr>
            <p:spPr>
              <a:xfrm>
                <a:off x="-1" y="-1"/>
                <a:ext cx="919416" cy="27699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>
                <a:lvl1pPr algn="ctr">
                  <a:defRPr sz="1400"/>
                </a:lvl1pPr>
              </a:lstStyle>
              <a:p>
                <a:pPr lvl="0">
                  <a:defRPr sz="1800"/>
                </a:pPr>
                <a:r>
                  <a:t>Storage</a:t>
                </a:r>
              </a:p>
            </p:txBody>
          </p:sp>
        </p:grpSp>
        <p:grpSp>
          <p:nvGrpSpPr>
            <p:cNvPr id="32" name="Group 308"/>
            <p:cNvGrpSpPr/>
            <p:nvPr/>
          </p:nvGrpSpPr>
          <p:grpSpPr>
            <a:xfrm>
              <a:off x="8243149" y="3922947"/>
              <a:ext cx="621690" cy="586655"/>
              <a:chOff x="-1" y="-1"/>
              <a:chExt cx="621689" cy="586654"/>
            </a:xfrm>
          </p:grpSpPr>
          <p:sp>
            <p:nvSpPr>
              <p:cNvPr id="46" name="Shape 306"/>
              <p:cNvSpPr/>
              <p:nvPr/>
            </p:nvSpPr>
            <p:spPr>
              <a:xfrm>
                <a:off x="-1" y="-1"/>
                <a:ext cx="621689" cy="586654"/>
              </a:xfrm>
              <a:prstGeom prst="rect">
                <a:avLst/>
              </a:prstGeom>
              <a:noFill/>
              <a:ln w="25400" cap="flat">
                <a:solidFill>
                  <a:srgbClr val="8064A2"/>
                </a:solidFill>
                <a:prstDash val="solid"/>
                <a:bevel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algn="ctr"/>
                <a:endParaRPr/>
              </a:p>
            </p:txBody>
          </p:sp>
          <p:sp>
            <p:nvSpPr>
              <p:cNvPr id="47" name="Shape 307"/>
              <p:cNvSpPr/>
              <p:nvPr/>
            </p:nvSpPr>
            <p:spPr>
              <a:xfrm>
                <a:off x="-1" y="183437"/>
                <a:ext cx="621689" cy="18466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/>
              <a:p>
                <a:pPr lvl="0" algn="ctr"/>
                <a:r>
                  <a:rPr lang="en-US" sz="1200" dirty="0"/>
                  <a:t>SOS</a:t>
                </a:r>
                <a:endParaRPr sz="1200" dirty="0"/>
              </a:p>
            </p:txBody>
          </p:sp>
        </p:grpSp>
        <p:grpSp>
          <p:nvGrpSpPr>
            <p:cNvPr id="33" name="Group 311"/>
            <p:cNvGrpSpPr/>
            <p:nvPr/>
          </p:nvGrpSpPr>
          <p:grpSpPr>
            <a:xfrm>
              <a:off x="8243149" y="3085174"/>
              <a:ext cx="621690" cy="586655"/>
              <a:chOff x="-1" y="-1"/>
              <a:chExt cx="621689" cy="586654"/>
            </a:xfrm>
          </p:grpSpPr>
          <p:sp>
            <p:nvSpPr>
              <p:cNvPr id="44" name="Shape 309"/>
              <p:cNvSpPr/>
              <p:nvPr/>
            </p:nvSpPr>
            <p:spPr>
              <a:xfrm>
                <a:off x="-1" y="-1"/>
                <a:ext cx="621689" cy="586654"/>
              </a:xfrm>
              <a:prstGeom prst="rect">
                <a:avLst/>
              </a:prstGeom>
              <a:solidFill>
                <a:srgbClr val="FFFFFF"/>
              </a:solidFill>
              <a:ln w="25400" cap="flat">
                <a:solidFill>
                  <a:srgbClr val="8064A2"/>
                </a:solidFill>
                <a:prstDash val="solid"/>
                <a:bevel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algn="ctr">
                  <a:defRPr sz="1200"/>
                </a:pPr>
                <a:endParaRPr sz="1200"/>
              </a:p>
            </p:txBody>
          </p:sp>
          <p:sp>
            <p:nvSpPr>
              <p:cNvPr id="45" name="Shape 310"/>
              <p:cNvSpPr/>
              <p:nvPr/>
            </p:nvSpPr>
            <p:spPr>
              <a:xfrm>
                <a:off x="-1" y="195195"/>
                <a:ext cx="621689" cy="18466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/>
              <a:p>
                <a:pPr lvl="0" algn="ctr"/>
                <a:r>
                  <a:rPr lang="en-US" sz="1200" dirty="0"/>
                  <a:t>Rabbit</a:t>
                </a:r>
              </a:p>
            </p:txBody>
          </p:sp>
        </p:grpSp>
        <p:grpSp>
          <p:nvGrpSpPr>
            <p:cNvPr id="34" name="Group 314"/>
            <p:cNvGrpSpPr/>
            <p:nvPr/>
          </p:nvGrpSpPr>
          <p:grpSpPr>
            <a:xfrm>
              <a:off x="8243149" y="2223742"/>
              <a:ext cx="621690" cy="586655"/>
              <a:chOff x="-1" y="-1"/>
              <a:chExt cx="621689" cy="586654"/>
            </a:xfrm>
          </p:grpSpPr>
          <p:sp>
            <p:nvSpPr>
              <p:cNvPr id="42" name="Shape 312"/>
              <p:cNvSpPr/>
              <p:nvPr/>
            </p:nvSpPr>
            <p:spPr>
              <a:xfrm>
                <a:off x="-1" y="-1"/>
                <a:ext cx="621689" cy="586654"/>
              </a:xfrm>
              <a:prstGeom prst="rect">
                <a:avLst/>
              </a:prstGeom>
              <a:solidFill>
                <a:srgbClr val="E1FDB5"/>
              </a:solidFill>
              <a:ln w="25400" cap="flat">
                <a:solidFill>
                  <a:srgbClr val="8064A2"/>
                </a:solidFill>
                <a:prstDash val="solid"/>
                <a:bevel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algn="ctr">
                  <a:defRPr sz="1200"/>
                </a:pPr>
                <a:endParaRPr sz="1200"/>
              </a:p>
            </p:txBody>
          </p:sp>
          <p:sp>
            <p:nvSpPr>
              <p:cNvPr id="43" name="Shape 313"/>
              <p:cNvSpPr/>
              <p:nvPr/>
            </p:nvSpPr>
            <p:spPr>
              <a:xfrm>
                <a:off x="-1" y="31733"/>
                <a:ext cx="621689" cy="36933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/>
              <a:p>
                <a:pPr lvl="0" algn="just"/>
                <a:endParaRPr sz="1200" dirty="0"/>
              </a:p>
              <a:p>
                <a:pPr lvl="0" algn="ctr"/>
                <a:r>
                  <a:rPr sz="1200" dirty="0"/>
                  <a:t>CSV</a:t>
                </a:r>
                <a:endParaRPr lang="en-US" sz="1200" dirty="0"/>
              </a:p>
            </p:txBody>
          </p:sp>
        </p:grpSp>
        <p:sp>
          <p:nvSpPr>
            <p:cNvPr id="35" name="Shape 315"/>
            <p:cNvSpPr/>
            <p:nvPr/>
          </p:nvSpPr>
          <p:spPr>
            <a:xfrm rot="10800000">
              <a:off x="7497550" y="2317315"/>
              <a:ext cx="631626" cy="586652"/>
            </a:xfrm>
            <a:prstGeom prst="leftArrow">
              <a:avLst>
                <a:gd name="adj1" fmla="val 50000"/>
                <a:gd name="adj2" fmla="val 50000"/>
              </a:avLst>
            </a:prstGeom>
            <a:gradFill>
              <a:gsLst>
                <a:gs pos="0">
                  <a:srgbClr val="3F80CE"/>
                </a:gs>
                <a:gs pos="100000">
                  <a:srgbClr val="A2C3FF"/>
                </a:gs>
              </a:gsLst>
              <a:lin ang="16200000"/>
            </a:gradFill>
            <a:ln>
              <a:solidFill>
                <a:srgbClr val="4A7EBB"/>
              </a:solidFill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</p:spPr>
          <p:txBody>
            <a:bodyPr lIns="0" tIns="0" rIns="0" bIns="0"/>
            <a:lstStyle/>
            <a:p>
              <a:pPr lvl="0"/>
              <a:endParaRPr/>
            </a:p>
          </p:txBody>
        </p:sp>
        <p:sp>
          <p:nvSpPr>
            <p:cNvPr id="36" name="Shape 316"/>
            <p:cNvSpPr/>
            <p:nvPr/>
          </p:nvSpPr>
          <p:spPr>
            <a:xfrm>
              <a:off x="5248249" y="2215330"/>
              <a:ext cx="976587" cy="822960"/>
            </a:xfrm>
            <a:prstGeom prst="rect">
              <a:avLst/>
            </a:prstGeom>
            <a:solidFill>
              <a:srgbClr val="E1FDB5"/>
            </a:solidFill>
            <a:ln>
              <a:solidFill>
                <a:srgbClr val="98B955"/>
              </a:solidFill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txBody>
            <a:bodyPr lIns="0" tIns="0" rIns="0" bIns="0" anchor="ctr"/>
            <a:lstStyle/>
            <a:p>
              <a:pPr lvl="0" algn="ctr">
                <a:defRPr sz="1600"/>
              </a:pPr>
              <a:endParaRPr sz="1600"/>
            </a:p>
          </p:txBody>
        </p:sp>
        <p:sp>
          <p:nvSpPr>
            <p:cNvPr id="37" name="Shape 317"/>
            <p:cNvSpPr/>
            <p:nvPr/>
          </p:nvSpPr>
          <p:spPr>
            <a:xfrm>
              <a:off x="5248249" y="2339789"/>
              <a:ext cx="976587" cy="57404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0" algn="ctr"/>
              <a:r>
                <a:rPr dirty="0"/>
                <a:t>CSV</a:t>
              </a:r>
            </a:p>
            <a:p>
              <a:pPr lvl="0" algn="ctr"/>
              <a:r>
                <a:rPr dirty="0"/>
                <a:t>Store</a:t>
              </a:r>
            </a:p>
          </p:txBody>
        </p:sp>
        <p:grpSp>
          <p:nvGrpSpPr>
            <p:cNvPr id="38" name="Group 320"/>
            <p:cNvGrpSpPr/>
            <p:nvPr/>
          </p:nvGrpSpPr>
          <p:grpSpPr>
            <a:xfrm>
              <a:off x="6748912" y="2212839"/>
              <a:ext cx="976587" cy="822960"/>
              <a:chOff x="0" y="0"/>
              <a:chExt cx="976586" cy="822958"/>
            </a:xfrm>
          </p:grpSpPr>
          <p:sp>
            <p:nvSpPr>
              <p:cNvPr id="40" name="Shape 318"/>
              <p:cNvSpPr/>
              <p:nvPr/>
            </p:nvSpPr>
            <p:spPr>
              <a:xfrm>
                <a:off x="-1" y="0"/>
                <a:ext cx="976588" cy="822959"/>
              </a:xfrm>
              <a:prstGeom prst="rect">
                <a:avLst/>
              </a:prstGeom>
              <a:solidFill>
                <a:schemeClr val="bg1"/>
              </a:solidFill>
              <a:ln w="9525" cap="flat">
                <a:solidFill>
                  <a:srgbClr val="98B955"/>
                </a:solidFill>
                <a:prstDash val="solid"/>
                <a:bevel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 algn="ctr">
                  <a:defRPr sz="1600"/>
                </a:pPr>
                <a:endParaRPr sz="1600"/>
              </a:p>
            </p:txBody>
          </p:sp>
          <p:sp>
            <p:nvSpPr>
              <p:cNvPr id="41" name="Shape 319"/>
              <p:cNvSpPr/>
              <p:nvPr/>
            </p:nvSpPr>
            <p:spPr>
              <a:xfrm>
                <a:off x="-1" y="124459"/>
                <a:ext cx="976588" cy="574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/>
              <a:p>
                <a:pPr lvl="0" algn="ctr"/>
                <a:r>
                  <a:rPr dirty="0"/>
                  <a:t>Other</a:t>
                </a:r>
              </a:p>
              <a:p>
                <a:pPr lvl="0" algn="ctr"/>
                <a:r>
                  <a:rPr dirty="0"/>
                  <a:t>Store</a:t>
                </a:r>
              </a:p>
            </p:txBody>
          </p:sp>
        </p:grpSp>
        <p:sp>
          <p:nvSpPr>
            <p:cNvPr id="39" name="Shape 321"/>
            <p:cNvSpPr/>
            <p:nvPr/>
          </p:nvSpPr>
          <p:spPr>
            <a:xfrm flipH="1" flipV="1">
              <a:off x="6292631" y="2610405"/>
              <a:ext cx="383013" cy="1588"/>
            </a:xfrm>
            <a:prstGeom prst="line">
              <a:avLst/>
            </a:prstGeom>
            <a:ln w="28575">
              <a:solidFill>
                <a:srgbClr val="F79646"/>
              </a:solidFill>
              <a:prstDash val="dot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</p:spPr>
          <p:txBody>
            <a:bodyPr lIns="0" tIns="0" rIns="0" bIns="0"/>
            <a:lstStyle/>
            <a:p>
              <a:pPr lvl="0">
                <a:defRPr sz="1200">
                  <a:latin typeface="+mn-lt"/>
                  <a:ea typeface="+mn-ea"/>
                  <a:cs typeface="+mn-cs"/>
                  <a:sym typeface="Helvetica"/>
                </a:defRPr>
              </a:pPr>
              <a:endParaRPr sz="1200"/>
            </a:p>
          </p:txBody>
        </p:sp>
      </p:grpSp>
      <p:sp>
        <p:nvSpPr>
          <p:cNvPr id="74" name="Left-Right Arrow 73"/>
          <p:cNvSpPr/>
          <p:nvPr/>
        </p:nvSpPr>
        <p:spPr>
          <a:xfrm>
            <a:off x="2813725" y="3463634"/>
            <a:ext cx="962585" cy="594861"/>
          </a:xfrm>
          <a:prstGeom prst="leftRightArrow">
            <a:avLst/>
          </a:prstGeom>
          <a:solidFill>
            <a:srgbClr val="C8DB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72</a:t>
            </a:fld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7526215" y="247591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506180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79338" y="211195"/>
            <a:ext cx="10515600" cy="995045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0070C0"/>
                </a:solidFill>
                <a:latin typeface="+mn-lt"/>
              </a:rPr>
              <a:t>Storing Data: CSV Store Plugin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88156" y="1215505"/>
            <a:ext cx="11215687" cy="5508885"/>
          </a:xfrm>
        </p:spPr>
        <p:txBody>
          <a:bodyPr>
            <a:normAutofit fontScale="25000" lnSpcReduction="20000"/>
          </a:bodyPr>
          <a:lstStyle/>
          <a:p>
            <a:pPr marL="12700" indent="-12700"/>
            <a:r>
              <a:rPr lang="en-US" sz="8000" dirty="0">
                <a:latin typeface="Calibri" panose="020F0502020204030204" pitchFamily="34" charset="0"/>
                <a:cs typeface="Calibri" panose="020F0502020204030204" pitchFamily="34" charset="0"/>
              </a:rPr>
              <a:t>Goals:</a:t>
            </a:r>
          </a:p>
          <a:p>
            <a:pPr marL="0" lvl="1" indent="-219075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8000" dirty="0">
                <a:latin typeface="Calibri" panose="020F0502020204030204" pitchFamily="34" charset="0"/>
                <a:cs typeface="Calibri" panose="020F0502020204030204" pitchFamily="34" charset="0"/>
              </a:rPr>
              <a:t>Configure an aggregator ldmsd with a CSV store plugin using ldmsd_controller</a:t>
            </a:r>
          </a:p>
          <a:p>
            <a:pPr marL="0" lvl="1" indent="-219075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8000" dirty="0">
                <a:latin typeface="Calibri" panose="020F0502020204030204" pitchFamily="34" charset="0"/>
                <a:cs typeface="Calibri" panose="020F0502020204030204" pitchFamily="34" charset="0"/>
              </a:rPr>
              <a:t>Configure an aggregator ldmsd with a CSV store plugin using a configuration file</a:t>
            </a:r>
          </a:p>
          <a:p>
            <a:pPr marL="0" lvl="1" indent="-219075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8000" dirty="0">
                <a:latin typeface="Calibri" panose="020F0502020204030204" pitchFamily="34" charset="0"/>
                <a:cs typeface="Calibri" panose="020F0502020204030204" pitchFamily="34" charset="0"/>
              </a:rPr>
              <a:t>Minimal store options (don’t buffer data)</a:t>
            </a:r>
          </a:p>
          <a:p>
            <a:pPr marL="0" lvl="1" indent="-219075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8000" b="1" dirty="0">
                <a:latin typeface="Calibri" panose="020F0502020204030204" pitchFamily="34" charset="0"/>
                <a:cs typeface="Calibri" panose="020F0502020204030204" pitchFamily="34" charset="0"/>
              </a:rPr>
              <a:t>Note:</a:t>
            </a:r>
            <a:r>
              <a:rPr lang="en-US" sz="8000" dirty="0">
                <a:latin typeface="Calibri" panose="020F0502020204030204" pitchFamily="34" charset="0"/>
                <a:cs typeface="Calibri" panose="020F0502020204030204" pitchFamily="34" charset="0"/>
              </a:rPr>
              <a:t> The scripts/E1 – E5 directories contain scripts to start ldmsd using associated configuration files</a:t>
            </a:r>
          </a:p>
          <a:p>
            <a:pPr marL="0" indent="0">
              <a:lnSpc>
                <a:spcPct val="12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-US" sz="8000" dirty="0">
                <a:latin typeface="Calibri" panose="020F0502020204030204" pitchFamily="34" charset="0"/>
                <a:cs typeface="Calibri" panose="020F0502020204030204" pitchFamily="34" charset="0"/>
              </a:rPr>
              <a:t>Example output from the “meminfo” sampler:</a:t>
            </a:r>
          </a:p>
          <a:p>
            <a:pPr marL="0" indent="0">
              <a:buNone/>
            </a:pPr>
            <a:r>
              <a:rPr lang="en-US" sz="6400" dirty="0"/>
              <a:t>#</a:t>
            </a:r>
            <a:r>
              <a:rPr lang="en-US" sz="6400" dirty="0">
                <a:solidFill>
                  <a:srgbClr val="FF0000"/>
                </a:solidFill>
              </a:rPr>
              <a:t>Time</a:t>
            </a:r>
            <a:r>
              <a:rPr lang="en-US" sz="6400" dirty="0"/>
              <a:t>,Time_usec,</a:t>
            </a:r>
            <a:r>
              <a:rPr lang="en-US" sz="6400" dirty="0">
                <a:solidFill>
                  <a:schemeClr val="accent1"/>
                </a:solidFill>
              </a:rPr>
              <a:t>ProducerName</a:t>
            </a:r>
            <a:r>
              <a:rPr lang="en-US" sz="6400" dirty="0"/>
              <a:t>,</a:t>
            </a:r>
            <a:r>
              <a:rPr lang="en-US" sz="6400" dirty="0">
                <a:solidFill>
                  <a:srgbClr val="00B050"/>
                </a:solidFill>
              </a:rPr>
              <a:t>component_id</a:t>
            </a:r>
            <a:r>
              <a:rPr lang="en-US" sz="6400" dirty="0"/>
              <a:t>,job_id,MemTotal,MemFree,MemAvailable,Buffers,Cached,SwapCached,Active,Inactive,Active(anon),Inactive(anon),Active(file),Inactive(file),Unevictable,Mlocked,SwapTotal,SwapFree,Dirty,Writeback,AnonPages,Mapped,Shmem,Slab,SReclaimable,SUnreclaim,KernelStack,PageTables,NFS_Unstable,Bounce,WritebackTmp,CommitLimit,Committed_AS,VmallocTotal,VmallocUsed,VmallocChunk,HardwareCorrupted,AnonHugePages,HugePages_Total,HugePages_Free,HugePages_Rsvd,HugePages_Surp,Hugepagesize,DirectMap4k,DirectMap2M</a:t>
            </a:r>
          </a:p>
          <a:p>
            <a:pPr marL="0" indent="0">
              <a:buNone/>
            </a:pPr>
            <a:r>
              <a:rPr lang="is-IS" sz="6400" dirty="0">
                <a:solidFill>
                  <a:srgbClr val="FF0000"/>
                </a:solidFill>
              </a:rPr>
              <a:t>1487105964.002482</a:t>
            </a:r>
            <a:r>
              <a:rPr lang="is-IS" sz="6400" dirty="0"/>
              <a:t>,2482,</a:t>
            </a:r>
            <a:r>
              <a:rPr lang="is-IS" sz="6400" dirty="0">
                <a:solidFill>
                  <a:schemeClr val="accent1"/>
                </a:solidFill>
              </a:rPr>
              <a:t>ovis-demo-09</a:t>
            </a:r>
            <a:r>
              <a:rPr lang="is-IS" sz="6400" dirty="0"/>
              <a:t>,</a:t>
            </a:r>
            <a:r>
              <a:rPr lang="is-IS" sz="6400" dirty="0">
                <a:solidFill>
                  <a:srgbClr val="00B050"/>
                </a:solidFill>
              </a:rPr>
              <a:t>9</a:t>
            </a:r>
            <a:r>
              <a:rPr lang="is-IS" sz="6400" dirty="0"/>
              <a:t>,</a:t>
            </a:r>
          </a:p>
          <a:p>
            <a:pPr marL="0" indent="0">
              <a:spcBef>
                <a:spcPts val="0"/>
              </a:spcBef>
              <a:buNone/>
            </a:pPr>
            <a:r>
              <a:rPr lang="is-IS" sz="6400" dirty="0"/>
              <a:t>0,1884188,571028,1688632,0,1212004,6108,104536,1122496,8276,8580,96260,1113916,0,0,839676,793956,420,0,10552,24812,1796,52124,40104,12020,1792,3280,0,0,0,1781768,387984,34359738367,7216,34359728128,0,2048,0,0,0,0,2048,47040,2050048</a:t>
            </a:r>
          </a:p>
          <a:p>
            <a:pPr marL="0" indent="0">
              <a:buNone/>
            </a:pPr>
            <a:r>
              <a:rPr lang="pt-BR" sz="6400" dirty="0">
                <a:solidFill>
                  <a:srgbClr val="FF0000"/>
                </a:solidFill>
              </a:rPr>
              <a:t>1487105963.002583</a:t>
            </a:r>
            <a:r>
              <a:rPr lang="pt-BR" sz="6400" dirty="0"/>
              <a:t>,2583,</a:t>
            </a:r>
            <a:r>
              <a:rPr lang="pt-BR" sz="6400" dirty="0">
                <a:solidFill>
                  <a:schemeClr val="accent1"/>
                </a:solidFill>
              </a:rPr>
              <a:t>ovis-demo-02</a:t>
            </a:r>
            <a:r>
              <a:rPr lang="pt-BR" sz="6400" dirty="0"/>
              <a:t>,</a:t>
            </a:r>
            <a:r>
              <a:rPr lang="pt-BR" sz="6400" dirty="0">
                <a:solidFill>
                  <a:srgbClr val="00B050"/>
                </a:solidFill>
              </a:rPr>
              <a:t>2</a:t>
            </a:r>
            <a:r>
              <a:rPr lang="pt-BR" sz="6400" dirty="0"/>
              <a:t>,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sz="6400" dirty="0"/>
              <a:t>0,1884188,1665280,1671132,948,107512,0,71540,80920,44128,8308,27412,72612,0,0,839676,839676,0,0,44000,22264,8436,35680,24304,11376,1600,2940,0,0,0,1781768,296444,34359738367,7216,34359728128,0,6144,0,0,0,0,2048,34752,2062336</a:t>
            </a:r>
          </a:p>
          <a:p>
            <a:pPr marL="0" indent="0">
              <a:buNone/>
            </a:pPr>
            <a:r>
              <a:rPr lang="is-IS" sz="6400" dirty="0">
                <a:solidFill>
                  <a:srgbClr val="FF0000"/>
                </a:solidFill>
              </a:rPr>
              <a:t>1487105963.001964</a:t>
            </a:r>
            <a:r>
              <a:rPr lang="is-IS" sz="6400" dirty="0"/>
              <a:t>,1964,</a:t>
            </a:r>
            <a:r>
              <a:rPr lang="is-IS" sz="6400" dirty="0">
                <a:solidFill>
                  <a:schemeClr val="accent1"/>
                </a:solidFill>
              </a:rPr>
              <a:t>ovis-demo-08</a:t>
            </a:r>
            <a:r>
              <a:rPr lang="is-IS" sz="6400" dirty="0"/>
              <a:t>,</a:t>
            </a:r>
            <a:r>
              <a:rPr lang="is-IS" sz="6400" dirty="0">
                <a:solidFill>
                  <a:srgbClr val="00B050"/>
                </a:solidFill>
              </a:rPr>
              <a:t>8</a:t>
            </a:r>
            <a:r>
              <a:rPr lang="is-IS" sz="6400" dirty="0"/>
              <a:t>,</a:t>
            </a:r>
          </a:p>
          <a:p>
            <a:pPr marL="0" indent="0">
              <a:spcBef>
                <a:spcPts val="0"/>
              </a:spcBef>
              <a:buNone/>
            </a:pPr>
            <a:r>
              <a:rPr lang="is-IS" sz="6400" dirty="0"/>
              <a:t>0,1884188,1623168,1644996,948,129700,0,89312,101956,60788,8332,28524,93624,0,0,839676,839676,0,0,60620,23912,8500,36456,24608,11848,1872,4364,0,0,0,1781768,403252,34359738367,7216,34359728128,0,16384,0,0,0,0,2048,44992,2052096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329975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243268"/>
            <a:ext cx="9985664" cy="532589"/>
          </a:xfrm>
        </p:spPr>
        <p:txBody>
          <a:bodyPr>
            <a:normAutofit fontScale="90000"/>
          </a:bodyPr>
          <a:lstStyle/>
          <a:p>
            <a:r>
              <a:rPr lang="en-US" sz="4000" dirty="0">
                <a:solidFill>
                  <a:srgbClr val="2C70BA"/>
                </a:solidFill>
                <a:latin typeface="+mn-lt"/>
              </a:rPr>
              <a:t>CSV Store: Manual Aggregator Configuration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788" y="952501"/>
            <a:ext cx="10525993" cy="5476488"/>
          </a:xfrm>
        </p:spPr>
        <p:txBody>
          <a:bodyPr>
            <a:normAutofit fontScale="40000" lnSpcReduction="2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6200" dirty="0">
                <a:latin typeface="Calibri" panose="020F0502020204030204" pitchFamily="34" charset="0"/>
                <a:cs typeface="Calibri" panose="020F0502020204030204" pitchFamily="34" charset="0"/>
              </a:rPr>
              <a:t>Configure the aggregator to </a:t>
            </a:r>
            <a:r>
              <a:rPr lang="en-US" sz="6200" b="1" dirty="0">
                <a:latin typeface="Calibri" panose="020F0502020204030204" pitchFamily="34" charset="0"/>
                <a:cs typeface="Calibri" panose="020F0502020204030204" pitchFamily="34" charset="0"/>
              </a:rPr>
              <a:t>store</a:t>
            </a:r>
            <a:r>
              <a:rPr lang="en-US" sz="62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6200" dirty="0">
                <a:latin typeface="Calibri" panose="020F0502020204030204" pitchFamily="34" charset="0"/>
                <a:cs typeface="Calibri" panose="020F0502020204030204" pitchFamily="34" charset="0"/>
              </a:rPr>
              <a:t>the “meminfo” set to a </a:t>
            </a:r>
            <a:r>
              <a:rPr lang="en-US" sz="6200" b="1" dirty="0">
                <a:latin typeface="Calibri" panose="020F0502020204030204" pitchFamily="34" charset="0"/>
                <a:cs typeface="Calibri" panose="020F0502020204030204" pitchFamily="34" charset="0"/>
              </a:rPr>
              <a:t>CSV</a:t>
            </a:r>
            <a:r>
              <a:rPr lang="en-US" sz="6200" dirty="0">
                <a:latin typeface="Calibri" panose="020F0502020204030204" pitchFamily="34" charset="0"/>
                <a:cs typeface="Calibri" panose="020F0502020204030204" pitchFamily="34" charset="0"/>
              </a:rPr>
              <a:t> file using ldmsd_controller</a:t>
            </a:r>
          </a:p>
          <a:p>
            <a:pPr marL="517525" lvl="1" indent="-231775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5500" dirty="0">
                <a:latin typeface="Calibri" panose="020F0502020204030204" pitchFamily="34" charset="0"/>
                <a:cs typeface="Calibri" panose="020F0502020204030204" pitchFamily="34" charset="0"/>
              </a:rPr>
              <a:t>Create a directory for the CSV data</a:t>
            </a:r>
          </a:p>
          <a:p>
            <a:pPr marL="517525" lvl="1" indent="-231775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5500" dirty="0">
                <a:latin typeface="Calibri" panose="020F0502020204030204" pitchFamily="34" charset="0"/>
                <a:cs typeface="Calibri" panose="020F0502020204030204" pitchFamily="34" charset="0"/>
              </a:rPr>
              <a:t>Load the store_csv plugin</a:t>
            </a:r>
          </a:p>
          <a:p>
            <a:pPr marL="517525" lvl="1" indent="-231775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5500" dirty="0">
                <a:latin typeface="Calibri" panose="020F0502020204030204" pitchFamily="34" charset="0"/>
                <a:cs typeface="Calibri" panose="020F0502020204030204" pitchFamily="34" charset="0"/>
              </a:rPr>
              <a:t>Configure the plugin</a:t>
            </a:r>
          </a:p>
          <a:p>
            <a:pPr marL="0" indent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4500" dirty="0">
                <a:solidFill>
                  <a:schemeClr val="tx1"/>
                </a:solidFill>
                <a:latin typeface="Lucida Console" panose="020B0609040504020204" pitchFamily="49" charset="0"/>
              </a:rPr>
              <a:t>$</a:t>
            </a:r>
            <a:r>
              <a:rPr lang="en-US" sz="4500" dirty="0">
                <a:latin typeface="Lucida Console" panose="020B0609040504020204" pitchFamily="49" charset="0"/>
              </a:rPr>
              <a:t>ldmsd_controller --host localhost --port 20001</a:t>
            </a:r>
          </a:p>
          <a:p>
            <a:pPr marL="0" indent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4500" dirty="0">
                <a:solidFill>
                  <a:prstClr val="black"/>
                </a:solidFill>
                <a:latin typeface="Lucida Console" panose="020B0609040504020204" pitchFamily="49" charset="0"/>
              </a:rPr>
              <a:t>sock:localhost:20001&gt; </a:t>
            </a:r>
            <a:r>
              <a:rPr lang="en-US" sz="4500" dirty="0">
                <a:latin typeface="Lucida Console" panose="020B0609040504020204" pitchFamily="49" charset="0"/>
              </a:rPr>
              <a:t>load</a:t>
            </a:r>
            <a:r>
              <a:rPr lang="en-US" sz="4500" dirty="0">
                <a:solidFill>
                  <a:srgbClr val="0070C0"/>
                </a:solidFill>
                <a:latin typeface="Lucida Console" panose="020B0609040504020204" pitchFamily="49" charset="0"/>
              </a:rPr>
              <a:t> </a:t>
            </a:r>
            <a:r>
              <a:rPr lang="en-US" sz="4500" b="1" dirty="0">
                <a:solidFill>
                  <a:schemeClr val="tx1"/>
                </a:solidFill>
                <a:latin typeface="Lucida Console" panose="020B0609040504020204" pitchFamily="49" charset="0"/>
              </a:rPr>
              <a:t>name=store_csv</a:t>
            </a:r>
          </a:p>
          <a:p>
            <a:pPr marL="0" indent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4500" dirty="0">
                <a:solidFill>
                  <a:prstClr val="black"/>
                </a:solidFill>
                <a:latin typeface="Lucida Console" panose="020B0609040504020204" pitchFamily="49" charset="0"/>
              </a:rPr>
              <a:t>sock:localhost:20001&gt; </a:t>
            </a:r>
            <a:r>
              <a:rPr lang="en-US" sz="4500" dirty="0">
                <a:latin typeface="Lucida Console" panose="020B0609040504020204" pitchFamily="49" charset="0"/>
              </a:rPr>
              <a:t>config</a:t>
            </a:r>
            <a:r>
              <a:rPr lang="en-US" sz="4500" dirty="0">
                <a:solidFill>
                  <a:srgbClr val="0070C0"/>
                </a:solidFill>
                <a:latin typeface="Lucida Console" panose="020B0609040504020204" pitchFamily="49" charset="0"/>
              </a:rPr>
              <a:t> </a:t>
            </a:r>
            <a:r>
              <a:rPr lang="en-US" sz="4500" dirty="0">
                <a:solidFill>
                  <a:srgbClr val="FF0000"/>
                </a:solidFill>
                <a:latin typeface="Lucida Console" panose="020B0609040504020204" pitchFamily="49" charset="0"/>
              </a:rPr>
              <a:t>name=store_csv</a:t>
            </a:r>
            <a:r>
              <a:rPr lang="en-US" sz="4500" dirty="0">
                <a:solidFill>
                  <a:srgbClr val="0070C0"/>
                </a:solidFill>
                <a:latin typeface="Lucida Console" panose="020B0609040504020204" pitchFamily="49" charset="0"/>
              </a:rPr>
              <a:t> </a:t>
            </a:r>
          </a:p>
          <a:p>
            <a:pPr marL="0" indent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4500" dirty="0">
                <a:solidFill>
                  <a:srgbClr val="00B050"/>
                </a:solidFill>
                <a:latin typeface="Lucida Console" panose="020B0609040504020204" pitchFamily="49" charset="0"/>
              </a:rPr>
              <a:t>path=/home/user1/ldmscon2021/basic/exercises/ldms/data/</a:t>
            </a:r>
            <a:r>
              <a:rPr lang="en-US" sz="4500" dirty="0">
                <a:solidFill>
                  <a:srgbClr val="0070C0"/>
                </a:solidFill>
                <a:latin typeface="Lucida Console" panose="020B0609040504020204" pitchFamily="49" charset="0"/>
              </a:rPr>
              <a:t> </a:t>
            </a:r>
            <a:r>
              <a:rPr lang="en-US" sz="4500" dirty="0">
                <a:solidFill>
                  <a:srgbClr val="123DD5"/>
                </a:solidFill>
                <a:latin typeface="Lucida Console" panose="020B0609040504020204" pitchFamily="49" charset="0"/>
              </a:rPr>
              <a:t>buffer=0</a:t>
            </a:r>
            <a:r>
              <a:rPr lang="en-US" sz="4500" dirty="0">
                <a:solidFill>
                  <a:srgbClr val="0070C0"/>
                </a:solidFill>
                <a:latin typeface="Lucida Console" panose="020B0609040504020204" pitchFamily="49" charset="0"/>
              </a:rPr>
              <a:t> </a:t>
            </a:r>
          </a:p>
          <a:p>
            <a:pPr marL="12700" indent="0">
              <a:lnSpc>
                <a:spcPct val="120000"/>
              </a:lnSpc>
              <a:spcAft>
                <a:spcPts val="0"/>
              </a:spcAft>
              <a:buNone/>
            </a:pPr>
            <a:r>
              <a:rPr lang="en-US" sz="49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name:</a:t>
            </a:r>
            <a:r>
              <a:rPr lang="en-US" sz="4900" dirty="0">
                <a:latin typeface="Calibri" panose="020F0502020204030204" pitchFamily="34" charset="0"/>
                <a:cs typeface="Calibri" panose="020F0502020204030204" pitchFamily="34" charset="0"/>
              </a:rPr>
              <a:t> plugin name</a:t>
            </a:r>
          </a:p>
          <a:p>
            <a:pPr marL="1270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9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path:</a:t>
            </a:r>
            <a:r>
              <a:rPr lang="en-US" sz="4900" dirty="0">
                <a:latin typeface="Calibri" panose="020F0502020204030204" pitchFamily="34" charset="0"/>
                <a:cs typeface="Calibri" panose="020F0502020204030204" pitchFamily="34" charset="0"/>
              </a:rPr>
              <a:t> Path to the base directory for the csv file container. This directory must exist prior to loading this configuration or daemon will throw an error and terminate.</a:t>
            </a:r>
          </a:p>
          <a:p>
            <a:pPr marL="1270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900" dirty="0">
                <a:solidFill>
                  <a:srgbClr val="123DD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buffer:</a:t>
            </a:r>
            <a:r>
              <a:rPr lang="en-US" sz="4900" dirty="0">
                <a:latin typeface="Calibri" panose="020F0502020204030204" pitchFamily="34" charset="0"/>
                <a:cs typeface="Calibri" panose="020F0502020204030204" pitchFamily="34" charset="0"/>
              </a:rPr>
              <a:t> ‘0’ to disable buffering  </a:t>
            </a:r>
            <a:r>
              <a:rPr lang="en-US" sz="49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# USE WITH CAUTION as this will limit performance as scale increases!</a:t>
            </a:r>
            <a:endParaRPr lang="en-US" sz="49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70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900" dirty="0">
              <a:solidFill>
                <a:srgbClr val="6060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9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man page:</a:t>
            </a:r>
          </a:p>
          <a:p>
            <a:pPr marL="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dirty="0">
                <a:latin typeface="Calibri" panose="020F0502020204030204" pitchFamily="34" charset="0"/>
                <a:cs typeface="Calibri" panose="020F0502020204030204" pitchFamily="34" charset="0"/>
              </a:rPr>
              <a:t>$man </a:t>
            </a:r>
            <a:r>
              <a:rPr lang="en-US" sz="5000" dirty="0" err="1">
                <a:latin typeface="Calibri" panose="020F0502020204030204" pitchFamily="34" charset="0"/>
                <a:cs typeface="Calibri" panose="020F0502020204030204" pitchFamily="34" charset="0"/>
              </a:rPr>
              <a:t>Plugin_store_csv</a:t>
            </a:r>
            <a:r>
              <a:rPr lang="en-US" sz="5000" dirty="0">
                <a:latin typeface="Calibri" panose="020F0502020204030204" pitchFamily="34" charset="0"/>
                <a:cs typeface="Calibri" panose="020F0502020204030204" pitchFamily="34" charset="0"/>
              </a:rPr>
              <a:t> 				# opens store_csv plugin man pages</a:t>
            </a:r>
          </a:p>
        </p:txBody>
      </p:sp>
      <p:sp>
        <p:nvSpPr>
          <p:cNvPr id="4" name="Rectangle 3"/>
          <p:cNvSpPr/>
          <p:nvPr/>
        </p:nvSpPr>
        <p:spPr>
          <a:xfrm>
            <a:off x="493047" y="3004691"/>
            <a:ext cx="9177426" cy="9854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74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0AC7591-22CE-D24B-97CB-F02BB085347C}"/>
              </a:ext>
            </a:extLst>
          </p:cNvPr>
          <p:cNvSpPr/>
          <p:nvPr/>
        </p:nvSpPr>
        <p:spPr>
          <a:xfrm>
            <a:off x="493046" y="2576846"/>
            <a:ext cx="6752878" cy="37417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AB3A6D4-88FB-C840-8355-4022EF287EDB}"/>
              </a:ext>
            </a:extLst>
          </p:cNvPr>
          <p:cNvSpPr/>
          <p:nvPr/>
        </p:nvSpPr>
        <p:spPr>
          <a:xfrm>
            <a:off x="520756" y="5915792"/>
            <a:ext cx="2624226" cy="37417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422707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243268"/>
            <a:ext cx="9985664" cy="532589"/>
          </a:xfrm>
        </p:spPr>
        <p:txBody>
          <a:bodyPr>
            <a:normAutofit fontScale="90000"/>
          </a:bodyPr>
          <a:lstStyle/>
          <a:p>
            <a:r>
              <a:rPr lang="en-US" sz="4000" dirty="0">
                <a:solidFill>
                  <a:srgbClr val="2C70BA"/>
                </a:solidFill>
                <a:latin typeface="+mn-lt"/>
              </a:rPr>
              <a:t>CSV Store: Cont.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8480" y="966355"/>
            <a:ext cx="10515600" cy="5476488"/>
          </a:xfrm>
        </p:spPr>
        <p:txBody>
          <a:bodyPr>
            <a:normAutofit fontScale="70000" lnSpcReduction="20000"/>
          </a:bodyPr>
          <a:lstStyle/>
          <a:p>
            <a:pPr marL="231775" indent="-231775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900" dirty="0">
                <a:latin typeface="Calibri" panose="020F0502020204030204" pitchFamily="34" charset="0"/>
                <a:cs typeface="Calibri" panose="020F0502020204030204" pitchFamily="34" charset="0"/>
              </a:rPr>
              <a:t>Check status</a:t>
            </a:r>
          </a:p>
          <a:p>
            <a:r>
              <a:rPr lang="en-US" sz="2300" dirty="0">
                <a:latin typeface="Calibri" panose="020F0502020204030204" pitchFamily="34" charset="0"/>
                <a:cs typeface="Calibri" panose="020F0502020204030204" pitchFamily="34" charset="0"/>
              </a:rPr>
              <a:t>sock:localhost:20001&gt; status</a:t>
            </a:r>
          </a:p>
          <a:p>
            <a:r>
              <a:rPr lang="en-US" dirty="0"/>
              <a:t>Name         Type         Interval     Offset       </a:t>
            </a:r>
            <a:r>
              <a:rPr lang="en-US" dirty="0" err="1"/>
              <a:t>Libpath</a:t>
            </a:r>
            <a:endParaRPr lang="en-US" dirty="0"/>
          </a:p>
          <a:p>
            <a:r>
              <a:rPr lang="en-US" dirty="0"/>
              <a:t>------------ ------------ ------------ ------------ ------------</a:t>
            </a:r>
          </a:p>
          <a:p>
            <a:r>
              <a:rPr lang="en-US" dirty="0"/>
              <a:t>csv          store             1000000            0 /opt/ovis/lib64/ovis-ldms/</a:t>
            </a:r>
            <a:r>
              <a:rPr lang="en-US" dirty="0" err="1"/>
              <a:t>libstore_csv.so</a:t>
            </a:r>
            <a:endParaRPr lang="en-US" dirty="0"/>
          </a:p>
          <a:p>
            <a:r>
              <a:rPr lang="en-US" dirty="0"/>
              <a:t>Name             Host             Port         Transport    State</a:t>
            </a:r>
          </a:p>
          <a:p>
            <a:r>
              <a:rPr lang="en-US" dirty="0"/>
              <a:t>---------------- ---------------- ------------ ------------ ------------</a:t>
            </a:r>
          </a:p>
          <a:p>
            <a:r>
              <a:rPr lang="en-US" dirty="0"/>
              <a:t>prdcr1           node-1                 10001 sock         CONNECTED   </a:t>
            </a:r>
          </a:p>
          <a:p>
            <a:r>
              <a:rPr lang="en-US" dirty="0"/>
              <a:t>    node-1/meminfo  meminfo          READY</a:t>
            </a:r>
          </a:p>
          <a:p>
            <a:r>
              <a:rPr lang="en-US" dirty="0"/>
              <a:t>    node-1/vmstat   vmstat           READY</a:t>
            </a:r>
          </a:p>
          <a:p>
            <a:r>
              <a:rPr lang="en-US" dirty="0"/>
              <a:t>Name             </a:t>
            </a:r>
            <a:r>
              <a:rPr lang="en-US" dirty="0" err="1"/>
              <a:t>Interval:Offset</a:t>
            </a:r>
            <a:r>
              <a:rPr lang="en-US" dirty="0"/>
              <a:t>  Auto   Mode            State</a:t>
            </a:r>
          </a:p>
          <a:p>
            <a:r>
              <a:rPr lang="en-US" dirty="0"/>
              <a:t>---------------- ---------------- ------ --------------- ------------</a:t>
            </a:r>
          </a:p>
          <a:p>
            <a:r>
              <a:rPr lang="en-US" dirty="0"/>
              <a:t>updtr1           1.0s:200.0ms     false  Pull            RUNNING</a:t>
            </a:r>
          </a:p>
          <a:p>
            <a:r>
              <a:rPr lang="en-US" dirty="0"/>
              <a:t>    prdcr1           node-1                 10001 sock         CONNECTED   </a:t>
            </a:r>
          </a:p>
          <a:p>
            <a:r>
              <a:rPr lang="en-US" dirty="0"/>
              <a:t>Name             Container        Schema           Plugin           flush(sec)       State</a:t>
            </a:r>
          </a:p>
          <a:p>
            <a:r>
              <a:rPr lang="en-US" dirty="0"/>
              <a:t>---------------- ---------------- ---------------- ---------------- ------------ ----------------</a:t>
            </a:r>
          </a:p>
          <a:p>
            <a:endParaRPr lang="en-US" sz="4900" dirty="0">
              <a:solidFill>
                <a:srgbClr val="FF000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714723" y="1369855"/>
            <a:ext cx="2624223" cy="34810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84295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818" y="125073"/>
            <a:ext cx="10142659" cy="1167620"/>
          </a:xfrm>
        </p:spPr>
        <p:txBody>
          <a:bodyPr>
            <a:noAutofit/>
          </a:bodyPr>
          <a:lstStyle/>
          <a:p>
            <a:r>
              <a:rPr lang="en-US" sz="4000" dirty="0">
                <a:solidFill>
                  <a:srgbClr val="2C70BA"/>
                </a:solidFill>
                <a:latin typeface="+mn-lt"/>
              </a:rPr>
              <a:t>CSV Store: Cont.</a:t>
            </a:r>
            <a:endParaRPr lang="en-US" sz="4000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673" y="1086804"/>
            <a:ext cx="10515600" cy="5365701"/>
          </a:xfrm>
        </p:spPr>
        <p:txBody>
          <a:bodyPr>
            <a:normAutofit/>
          </a:bodyPr>
          <a:lstStyle/>
          <a:p>
            <a:pPr marL="231775" indent="-231775">
              <a:buFont typeface="Arial" panose="020B0604020202020204" pitchFamily="34" charset="0"/>
              <a:buChar char="•"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Configure the aggregator to </a:t>
            </a:r>
            <a:r>
              <a:rPr lang="en-US" sz="2200" b="1" dirty="0">
                <a:latin typeface="Calibri" panose="020F0502020204030204" pitchFamily="34" charset="0"/>
                <a:cs typeface="Calibri" panose="020F0502020204030204" pitchFamily="34" charset="0"/>
              </a:rPr>
              <a:t>store</a:t>
            </a:r>
            <a:r>
              <a:rPr lang="en-US" sz="22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the “meminfo” set to a csv file.</a:t>
            </a:r>
            <a:endParaRPr lang="en-US" sz="2200" dirty="0">
              <a:solidFill>
                <a:prstClr val="black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sock:localhost:20001&gt; </a:t>
            </a:r>
            <a:r>
              <a:rPr lang="en-US" sz="1800" dirty="0">
                <a:latin typeface="Lucida Console" panose="020B0609040504020204" pitchFamily="49" charset="0"/>
              </a:rPr>
              <a:t>strgp_add </a:t>
            </a:r>
            <a:r>
              <a:rPr lang="en-US" sz="1800" dirty="0">
                <a:solidFill>
                  <a:srgbClr val="FF0000"/>
                </a:solidFill>
                <a:latin typeface="Lucida Console" panose="020B0609040504020204" pitchFamily="49" charset="0"/>
              </a:rPr>
              <a:t>name=meminfo-store_csv</a:t>
            </a:r>
            <a:r>
              <a:rPr lang="en-US" sz="1800" dirty="0">
                <a:solidFill>
                  <a:srgbClr val="0070C0"/>
                </a:solidFill>
                <a:latin typeface="Lucida Console" panose="020B0609040504020204" pitchFamily="49" charset="0"/>
              </a:rPr>
              <a:t> </a:t>
            </a:r>
            <a:r>
              <a:rPr lang="en-US" sz="1800" dirty="0">
                <a:solidFill>
                  <a:srgbClr val="00B050"/>
                </a:solidFill>
                <a:latin typeface="Lucida Console" panose="020B0609040504020204" pitchFamily="49" charset="0"/>
              </a:rPr>
              <a:t>plugin=store_csv </a:t>
            </a:r>
            <a:r>
              <a:rPr lang="en-US" sz="1800" dirty="0">
                <a:solidFill>
                  <a:schemeClr val="accent2"/>
                </a:solidFill>
                <a:latin typeface="Lucida Console" panose="020B0609040504020204" pitchFamily="49" charset="0"/>
              </a:rPr>
              <a:t>container</a:t>
            </a:r>
            <a:r>
              <a:rPr lang="en-US" sz="1800" dirty="0">
                <a:solidFill>
                  <a:srgbClr val="6CB30E"/>
                </a:solidFill>
                <a:latin typeface="Lucida Console" panose="020B0609040504020204" pitchFamily="49" charset="0"/>
              </a:rPr>
              <a:t>=memory_metrics</a:t>
            </a:r>
            <a:r>
              <a:rPr lang="en-US" sz="1800" dirty="0">
                <a:solidFill>
                  <a:srgbClr val="DD8243"/>
                </a:solidFill>
                <a:latin typeface="Lucida Console" panose="020B0609040504020204" pitchFamily="49" charset="0"/>
              </a:rPr>
              <a:t> </a:t>
            </a:r>
            <a:r>
              <a:rPr lang="en-US" sz="1800" dirty="0">
                <a:solidFill>
                  <a:srgbClr val="C232B3"/>
                </a:solidFill>
                <a:latin typeface="Lucida Console" panose="020B0609040504020204" pitchFamily="49" charset="0"/>
              </a:rPr>
              <a:t>schema=meminfo</a:t>
            </a:r>
          </a:p>
          <a:p>
            <a:pPr marL="457200" lvl="1" indent="0">
              <a:buNone/>
            </a:pPr>
            <a:endParaRPr lang="en-US" sz="2200" dirty="0">
              <a:solidFill>
                <a:srgbClr val="0070C0"/>
              </a:solidFill>
              <a:latin typeface="Lucida Console" panose="020B060904050402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name: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storage policy tag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plugin: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store plugin used for storing metric set data</a:t>
            </a:r>
          </a:p>
          <a:p>
            <a:pPr marL="1270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container: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the storage backend container name. For csv, this is the directory where the output file will go. This will be created.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C232B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schema: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metric set schema to be stored</a:t>
            </a:r>
          </a:p>
        </p:txBody>
      </p:sp>
      <p:sp>
        <p:nvSpPr>
          <p:cNvPr id="4" name="Rectangle 3"/>
          <p:cNvSpPr/>
          <p:nvPr/>
        </p:nvSpPr>
        <p:spPr>
          <a:xfrm>
            <a:off x="619735" y="1550010"/>
            <a:ext cx="10062120" cy="76369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69036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27" y="194346"/>
            <a:ext cx="10142659" cy="609218"/>
          </a:xfrm>
        </p:spPr>
        <p:txBody>
          <a:bodyPr>
            <a:noAutofit/>
          </a:bodyPr>
          <a:lstStyle/>
          <a:p>
            <a:r>
              <a:rPr lang="en-US" sz="4000" dirty="0">
                <a:solidFill>
                  <a:srgbClr val="2C70BA"/>
                </a:solidFill>
                <a:latin typeface="+mn-lt"/>
              </a:rPr>
              <a:t>CSV Store: Cont.</a:t>
            </a:r>
            <a:endParaRPr lang="en-US" sz="4000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673" y="1086804"/>
            <a:ext cx="10515600" cy="5365701"/>
          </a:xfrm>
        </p:spPr>
        <p:txBody>
          <a:bodyPr>
            <a:normAutofit fontScale="85000" lnSpcReduction="20000"/>
          </a:bodyPr>
          <a:lstStyle/>
          <a:p>
            <a:pPr marL="0" indent="-23177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Check status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100" dirty="0">
                <a:solidFill>
                  <a:prstClr val="black"/>
                </a:solidFill>
                <a:latin typeface="Lucida Console" panose="020B0609040504020204" pitchFamily="49" charset="0"/>
              </a:rPr>
              <a:t>sock:localhost:20001&gt; status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Name         Type         Interval     Offset       </a:t>
            </a:r>
            <a:r>
              <a:rPr lang="en-US" dirty="0" err="1"/>
              <a:t>Libpath</a:t>
            </a:r>
            <a:endParaRPr lang="en-US" dirty="0"/>
          </a:p>
          <a:p>
            <a:pPr mar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------------ ------------ ------------ ------------ ------------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csv          store             1000000            0 /opt/ovis/lib64/ovis-ldms/</a:t>
            </a:r>
            <a:r>
              <a:rPr lang="en-US" dirty="0" err="1"/>
              <a:t>libstore_csv.so</a:t>
            </a:r>
            <a:endParaRPr lang="en-US" dirty="0"/>
          </a:p>
          <a:p>
            <a:pPr mar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Name             Host             Port         Transport    State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---------------- ---------------- ------------ ------------ ------------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prdcr1           node-1                 10001 sock         CONNECTED   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    node-1/meminfo  meminfo          READY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    node-1/vmstat   vmstat           READY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Name             </a:t>
            </a:r>
            <a:r>
              <a:rPr lang="en-US" dirty="0" err="1"/>
              <a:t>Interval:Offset</a:t>
            </a:r>
            <a:r>
              <a:rPr lang="en-US" dirty="0"/>
              <a:t>  Auto   Mode            State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---------------- ---------------- ------ --------------- ------------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updtr1           1.0s:200.0ms     false  Pull            RUNNING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    prdcr1           node-1                 10001 sock         CONNECTED   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Name             Container        Schema           Plugin           flush(sec)       State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---------------- ---------------- ---------------- ---------------- ------------ ----------------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meminfo-store_csv memory_metrics   meminfo          store_csv        0.000000         STOPPED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    producers: 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    metrics: 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lang="en-US" sz="1800" dirty="0">
              <a:solidFill>
                <a:prstClr val="black"/>
              </a:solidFill>
              <a:latin typeface="Lucida Console" panose="020B0609040504020204" pitchFamily="49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23455" y="1356046"/>
            <a:ext cx="4073236" cy="37577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570218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4039" y="157718"/>
            <a:ext cx="9445376" cy="1167620"/>
          </a:xfrm>
        </p:spPr>
        <p:txBody>
          <a:bodyPr>
            <a:noAutofit/>
          </a:bodyPr>
          <a:lstStyle/>
          <a:p>
            <a:r>
              <a:rPr lang="en-US" sz="4000" dirty="0">
                <a:solidFill>
                  <a:srgbClr val="2C70BA"/>
                </a:solidFill>
                <a:latin typeface="+mn-lt"/>
              </a:rPr>
              <a:t>CSV Store: Continued</a:t>
            </a:r>
            <a:endParaRPr lang="en-US" sz="4000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3441" y="1479345"/>
            <a:ext cx="10515600" cy="5378655"/>
          </a:xfrm>
        </p:spPr>
        <p:txBody>
          <a:bodyPr>
            <a:normAutofit/>
          </a:bodyPr>
          <a:lstStyle/>
          <a:p>
            <a:pPr marL="231775" indent="-2317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Start meminfo-store_csv policy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sock:localhost:20001&gt; </a:t>
            </a:r>
            <a:r>
              <a:rPr lang="en-US" sz="1800" dirty="0">
                <a:latin typeface="Lucida Console" panose="020B0609040504020204" pitchFamily="49" charset="0"/>
              </a:rPr>
              <a:t>strgp_start</a:t>
            </a:r>
            <a:r>
              <a:rPr lang="en-US" sz="1800" dirty="0">
                <a:solidFill>
                  <a:srgbClr val="0070C0"/>
                </a:solidFill>
                <a:latin typeface="Lucida Console" panose="020B0609040504020204" pitchFamily="49" charset="0"/>
              </a:rPr>
              <a:t> </a:t>
            </a:r>
            <a:r>
              <a:rPr lang="en-US" sz="1800" dirty="0">
                <a:solidFill>
                  <a:srgbClr val="FF0000"/>
                </a:solidFill>
                <a:latin typeface="Lucida Console" panose="020B0609040504020204" pitchFamily="49" charset="0"/>
              </a:rPr>
              <a:t>name=meminfo-store_csv</a:t>
            </a:r>
            <a:endParaRPr lang="en-US" sz="1800" dirty="0">
              <a:latin typeface="Lucida Console" panose="020B0609040504020204" pitchFamily="49" charset="0"/>
            </a:endParaRPr>
          </a:p>
          <a:p>
            <a:pPr marL="457200" lvl="1" indent="0">
              <a:buNone/>
            </a:pPr>
            <a:endParaRPr lang="en-US" sz="2200" dirty="0">
              <a:solidFill>
                <a:srgbClr val="0070C0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name: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storage policy tag</a:t>
            </a:r>
          </a:p>
        </p:txBody>
      </p:sp>
      <p:sp>
        <p:nvSpPr>
          <p:cNvPr id="4" name="Rectangle 3"/>
          <p:cNvSpPr/>
          <p:nvPr/>
        </p:nvSpPr>
        <p:spPr>
          <a:xfrm>
            <a:off x="498202" y="1943518"/>
            <a:ext cx="7897653" cy="50700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590558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27" y="194346"/>
            <a:ext cx="10142659" cy="609218"/>
          </a:xfrm>
        </p:spPr>
        <p:txBody>
          <a:bodyPr>
            <a:noAutofit/>
          </a:bodyPr>
          <a:lstStyle/>
          <a:p>
            <a:r>
              <a:rPr lang="en-US" sz="4000" dirty="0">
                <a:solidFill>
                  <a:srgbClr val="2C70BA"/>
                </a:solidFill>
                <a:latin typeface="+mn-lt"/>
              </a:rPr>
              <a:t>CSV Store: Cont.</a:t>
            </a:r>
            <a:endParaRPr lang="en-US" sz="4000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673" y="1086804"/>
            <a:ext cx="10515600" cy="5365701"/>
          </a:xfrm>
        </p:spPr>
        <p:txBody>
          <a:bodyPr>
            <a:normAutofit fontScale="85000" lnSpcReduction="20000"/>
          </a:bodyPr>
          <a:lstStyle/>
          <a:p>
            <a:pPr marL="0" indent="-23177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Check status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100" dirty="0">
                <a:solidFill>
                  <a:prstClr val="black"/>
                </a:solidFill>
                <a:latin typeface="Lucida Console" panose="020B0609040504020204" pitchFamily="49" charset="0"/>
              </a:rPr>
              <a:t>sock:localhost:20001&gt; status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Name         Type         Interval     Offset       </a:t>
            </a:r>
            <a:r>
              <a:rPr lang="en-US" dirty="0" err="1"/>
              <a:t>Libpath</a:t>
            </a:r>
            <a:endParaRPr lang="en-US" dirty="0"/>
          </a:p>
          <a:p>
            <a:pPr mar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------------ ------------ ------------ ------------ ------------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csv          store             1000000            0 /opt/ovis/lib64/ovis-ldms/</a:t>
            </a:r>
            <a:r>
              <a:rPr lang="en-US" dirty="0" err="1"/>
              <a:t>libstore_csv.so</a:t>
            </a:r>
            <a:endParaRPr lang="en-US" dirty="0"/>
          </a:p>
          <a:p>
            <a:pPr mar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Name             Host             Port         Transport    State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---------------- ---------------- ------------ ------------ ------------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prdcr1           node-1                 10001 sock         CONNECTED   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    node-1/meminfo  meminfo          READY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    node-1/vmstat   vmstat           READY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Name             </a:t>
            </a:r>
            <a:r>
              <a:rPr lang="en-US" dirty="0" err="1"/>
              <a:t>Interval:Offset</a:t>
            </a:r>
            <a:r>
              <a:rPr lang="en-US" dirty="0"/>
              <a:t>  Auto   Mode            State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---------------- ---------------- ------ --------------- ------------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updtr1           1.0s:200.0ms     false  Pull            RUNNING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    prdcr1           node-1                 10001 sock         CONNECTED   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Name             Container        Schema           Plugin           flush(sec)       State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---------------- ---------------- ---------------- ---------------- ------------ ----------------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meminfo-store_csv memory_metrics   meminfo          store_csv        0.000000         STOPPED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    </a:t>
            </a:r>
            <a:r>
              <a:rPr lang="en-US" dirty="0">
                <a:solidFill>
                  <a:srgbClr val="FF0000"/>
                </a:solidFill>
              </a:rPr>
              <a:t>producers: 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    metrics: component_id </a:t>
            </a:r>
            <a:r>
              <a:rPr lang="en-US" dirty="0" err="1"/>
              <a:t>job_id</a:t>
            </a:r>
            <a:r>
              <a:rPr lang="en-US" dirty="0"/>
              <a:t> </a:t>
            </a:r>
            <a:r>
              <a:rPr lang="en-US" dirty="0" err="1"/>
              <a:t>app_id</a:t>
            </a:r>
            <a:r>
              <a:rPr lang="en-US" dirty="0"/>
              <a:t> MemTotal MemFree MemAvailable Buffers Cached SwapCached Active …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lang="en-US" sz="1800" dirty="0">
              <a:solidFill>
                <a:prstClr val="black"/>
              </a:solidFill>
              <a:latin typeface="Lucida Console" panose="020B0609040504020204" pitchFamily="49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23455" y="1356046"/>
            <a:ext cx="4073236" cy="37577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6888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0012" y="279622"/>
            <a:ext cx="8229600" cy="83952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0070C0"/>
                </a:solidFill>
                <a:latin typeface="+mn-lt"/>
              </a:rPr>
              <a:t>LDMS Plugin Architecture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1637191" y="1745627"/>
            <a:ext cx="8909124" cy="3946998"/>
            <a:chOff x="113191" y="1745627"/>
            <a:chExt cx="8909124" cy="3946998"/>
          </a:xfrm>
        </p:grpSpPr>
        <p:grpSp>
          <p:nvGrpSpPr>
            <p:cNvPr id="6" name="Group 256"/>
            <p:cNvGrpSpPr/>
            <p:nvPr/>
          </p:nvGrpSpPr>
          <p:grpSpPr>
            <a:xfrm>
              <a:off x="113191" y="1745627"/>
              <a:ext cx="1189321" cy="3099333"/>
              <a:chOff x="-1" y="-1"/>
              <a:chExt cx="1189320" cy="3099332"/>
            </a:xfrm>
          </p:grpSpPr>
          <p:sp>
            <p:nvSpPr>
              <p:cNvPr id="72" name="Shape 254"/>
              <p:cNvSpPr/>
              <p:nvPr/>
            </p:nvSpPr>
            <p:spPr>
              <a:xfrm>
                <a:off x="-1" y="-1"/>
                <a:ext cx="1189320" cy="3099332"/>
              </a:xfrm>
              <a:prstGeom prst="rect">
                <a:avLst/>
              </a:prstGeom>
              <a:solidFill>
                <a:srgbClr val="FFFFFF"/>
              </a:solidFill>
              <a:ln w="25400" cap="flat">
                <a:solidFill>
                  <a:srgbClr val="8064A2"/>
                </a:solidFill>
                <a:prstDash val="solid"/>
                <a:bevel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algn="ctr">
                  <a:defRPr sz="1400"/>
                </a:pPr>
                <a:endParaRPr sz="1400"/>
              </a:p>
            </p:txBody>
          </p:sp>
          <p:sp>
            <p:nvSpPr>
              <p:cNvPr id="73" name="Shape 255"/>
              <p:cNvSpPr/>
              <p:nvPr/>
            </p:nvSpPr>
            <p:spPr>
              <a:xfrm>
                <a:off x="-1" y="-1"/>
                <a:ext cx="1189320" cy="27699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>
                <a:lvl1pPr algn="ctr">
                  <a:defRPr sz="1400"/>
                </a:lvl1pPr>
              </a:lstStyle>
              <a:p>
                <a:pPr lvl="0">
                  <a:defRPr sz="1800"/>
                </a:pPr>
                <a:r>
                  <a:t>Memory</a:t>
                </a:r>
              </a:p>
            </p:txBody>
          </p:sp>
        </p:grpSp>
        <p:grpSp>
          <p:nvGrpSpPr>
            <p:cNvPr id="7" name="Group 259"/>
            <p:cNvGrpSpPr/>
            <p:nvPr/>
          </p:nvGrpSpPr>
          <p:grpSpPr>
            <a:xfrm>
              <a:off x="2252310" y="3085173"/>
              <a:ext cx="2825059" cy="428999"/>
              <a:chOff x="-1" y="-1"/>
              <a:chExt cx="2825058" cy="428998"/>
            </a:xfrm>
          </p:grpSpPr>
          <p:sp>
            <p:nvSpPr>
              <p:cNvPr id="70" name="Shape 257"/>
              <p:cNvSpPr/>
              <p:nvPr/>
            </p:nvSpPr>
            <p:spPr>
              <a:xfrm>
                <a:off x="-1" y="-1"/>
                <a:ext cx="2526238" cy="428998"/>
              </a:xfrm>
              <a:prstGeom prst="rect">
                <a:avLst/>
              </a:prstGeom>
              <a:gradFill flip="none" rotWithShape="1">
                <a:gsLst>
                  <a:gs pos="0">
                    <a:srgbClr val="A2C3FF"/>
                  </a:gs>
                  <a:gs pos="35000">
                    <a:srgbClr val="BDD4FF"/>
                  </a:gs>
                  <a:gs pos="100000">
                    <a:srgbClr val="E6EEFF"/>
                  </a:gs>
                </a:gsLst>
                <a:lin ang="16200000" scaled="0"/>
              </a:gradFill>
              <a:ln w="9525" cap="flat">
                <a:solidFill>
                  <a:srgbClr val="4A7EBB"/>
                </a:solidFill>
                <a:prstDash val="solid"/>
                <a:bevel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0" tIns="0" rIns="0" bIns="0" numCol="1" anchor="t">
                <a:noAutofit/>
              </a:bodyPr>
              <a:lstStyle/>
              <a:p>
                <a:pPr lvl="0"/>
                <a:endParaRPr/>
              </a:p>
            </p:txBody>
          </p:sp>
          <p:sp>
            <p:nvSpPr>
              <p:cNvPr id="71" name="Shape 258"/>
              <p:cNvSpPr/>
              <p:nvPr/>
            </p:nvSpPr>
            <p:spPr>
              <a:xfrm>
                <a:off x="298819" y="74704"/>
                <a:ext cx="2526238" cy="27699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/>
              <a:p>
                <a:pPr lvl="0"/>
                <a:r>
                  <a:rPr dirty="0"/>
                  <a:t>LDMS API (libldms)</a:t>
                </a:r>
              </a:p>
            </p:txBody>
          </p:sp>
        </p:grpSp>
        <p:sp>
          <p:nvSpPr>
            <p:cNvPr id="8" name="Shape 260"/>
            <p:cNvSpPr/>
            <p:nvPr/>
          </p:nvSpPr>
          <p:spPr>
            <a:xfrm>
              <a:off x="2252311" y="1745628"/>
              <a:ext cx="2526238" cy="428997"/>
            </a:xfrm>
            <a:prstGeom prst="rect">
              <a:avLst/>
            </a:prstGeom>
            <a:gradFill>
              <a:gsLst>
                <a:gs pos="0">
                  <a:srgbClr val="A2C3FF"/>
                </a:gs>
                <a:gs pos="35000">
                  <a:srgbClr val="BDD4FF"/>
                </a:gs>
                <a:gs pos="100000">
                  <a:srgbClr val="E6EEFF"/>
                </a:gs>
              </a:gsLst>
              <a:lin ang="16200000"/>
            </a:gradFill>
            <a:ln>
              <a:solidFill>
                <a:srgbClr val="4A7EBB"/>
              </a:solidFill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txBody>
            <a:bodyPr lIns="0" tIns="0" rIns="0" bIns="0"/>
            <a:lstStyle/>
            <a:p>
              <a:pPr lvl="0">
                <a:defRPr sz="1600"/>
              </a:pPr>
              <a:endParaRPr sz="1600"/>
            </a:p>
          </p:txBody>
        </p:sp>
        <p:sp>
          <p:nvSpPr>
            <p:cNvPr id="9" name="Shape 261"/>
            <p:cNvSpPr/>
            <p:nvPr/>
          </p:nvSpPr>
          <p:spPr>
            <a:xfrm>
              <a:off x="2327016" y="1820334"/>
              <a:ext cx="2630940" cy="27699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>
              <a:spAutoFit/>
            </a:bodyPr>
            <a:lstStyle>
              <a:lvl1pPr>
                <a:defRPr sz="1600"/>
              </a:lvl1pPr>
            </a:lstStyle>
            <a:p>
              <a:pPr lvl="0">
                <a:defRPr sz="1800"/>
              </a:pPr>
              <a:r>
                <a:rPr sz="1800" dirty="0"/>
                <a:t>Sampler Plug-in Interface</a:t>
              </a:r>
            </a:p>
          </p:txBody>
        </p:sp>
        <p:grpSp>
          <p:nvGrpSpPr>
            <p:cNvPr id="10" name="Group 264"/>
            <p:cNvGrpSpPr/>
            <p:nvPr/>
          </p:nvGrpSpPr>
          <p:grpSpPr>
            <a:xfrm>
              <a:off x="2252311" y="3557966"/>
              <a:ext cx="3736274" cy="428999"/>
              <a:chOff x="0" y="-1"/>
              <a:chExt cx="3736273" cy="428998"/>
            </a:xfrm>
          </p:grpSpPr>
          <p:sp>
            <p:nvSpPr>
              <p:cNvPr id="68" name="Shape 262"/>
              <p:cNvSpPr/>
              <p:nvPr/>
            </p:nvSpPr>
            <p:spPr>
              <a:xfrm>
                <a:off x="0" y="-1"/>
                <a:ext cx="3347807" cy="428998"/>
              </a:xfrm>
              <a:prstGeom prst="rect">
                <a:avLst/>
              </a:prstGeom>
              <a:gradFill flip="none" rotWithShape="1">
                <a:gsLst>
                  <a:gs pos="0">
                    <a:srgbClr val="A2C3FF"/>
                  </a:gs>
                  <a:gs pos="35000">
                    <a:srgbClr val="BDD4FF"/>
                  </a:gs>
                  <a:gs pos="100000">
                    <a:srgbClr val="E6EEFF"/>
                  </a:gs>
                </a:gsLst>
                <a:lin ang="16200000" scaled="0"/>
              </a:gradFill>
              <a:ln w="9525" cap="flat">
                <a:solidFill>
                  <a:srgbClr val="4A7EBB"/>
                </a:solidFill>
                <a:prstDash val="solid"/>
                <a:bevel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0" tIns="0" rIns="0" bIns="0" numCol="1" anchor="t">
                <a:noAutofit/>
              </a:bodyPr>
              <a:lstStyle/>
              <a:p>
                <a:pPr lvl="0"/>
                <a:endParaRPr/>
              </a:p>
            </p:txBody>
          </p:sp>
          <p:sp>
            <p:nvSpPr>
              <p:cNvPr id="69" name="Shape 263"/>
              <p:cNvSpPr/>
              <p:nvPr/>
            </p:nvSpPr>
            <p:spPr>
              <a:xfrm>
                <a:off x="388466" y="44822"/>
                <a:ext cx="3347807" cy="27699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/>
              <a:p>
                <a:pPr lvl="0"/>
                <a:r>
                  <a:rPr dirty="0"/>
                  <a:t>Transport Driver Interface</a:t>
                </a:r>
              </a:p>
            </p:txBody>
          </p:sp>
        </p:grpSp>
        <p:sp>
          <p:nvSpPr>
            <p:cNvPr id="11" name="Shape 265"/>
            <p:cNvSpPr/>
            <p:nvPr/>
          </p:nvSpPr>
          <p:spPr>
            <a:xfrm>
              <a:off x="2252311" y="2209661"/>
              <a:ext cx="976587" cy="822960"/>
            </a:xfrm>
            <a:prstGeom prst="rect">
              <a:avLst/>
            </a:prstGeom>
            <a:gradFill>
              <a:gsLst>
                <a:gs pos="0">
                  <a:srgbClr val="DAFEA4"/>
                </a:gs>
                <a:gs pos="35000">
                  <a:srgbClr val="E4FDBF"/>
                </a:gs>
                <a:gs pos="100000">
                  <a:srgbClr val="F5FFE6"/>
                </a:gs>
              </a:gsLst>
              <a:lin ang="16200000"/>
            </a:gradFill>
            <a:ln>
              <a:solidFill>
                <a:srgbClr val="98B955"/>
              </a:solidFill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txBody>
            <a:bodyPr lIns="0" tIns="0" rIns="0" bIns="0" anchor="ctr"/>
            <a:lstStyle/>
            <a:p>
              <a:pPr lvl="0" algn="ctr">
                <a:defRPr sz="1600"/>
              </a:pPr>
              <a:endParaRPr sz="1600"/>
            </a:p>
          </p:txBody>
        </p:sp>
        <p:sp>
          <p:nvSpPr>
            <p:cNvPr id="12" name="Shape 266"/>
            <p:cNvSpPr/>
            <p:nvPr/>
          </p:nvSpPr>
          <p:spPr>
            <a:xfrm>
              <a:off x="2252311" y="2334120"/>
              <a:ext cx="976587" cy="57404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>
              <a:lvl1pPr algn="ctr">
                <a:defRPr sz="1600"/>
              </a:lvl1pPr>
            </a:lstStyle>
            <a:p>
              <a:pPr lvl="0">
                <a:defRPr sz="1800"/>
              </a:pPr>
              <a:r>
                <a:rPr sz="1800" dirty="0"/>
                <a:t>Memory Sampler</a:t>
              </a:r>
            </a:p>
          </p:txBody>
        </p:sp>
        <p:grpSp>
          <p:nvGrpSpPr>
            <p:cNvPr id="13" name="Group 269"/>
            <p:cNvGrpSpPr/>
            <p:nvPr/>
          </p:nvGrpSpPr>
          <p:grpSpPr>
            <a:xfrm>
              <a:off x="3760922" y="2209661"/>
              <a:ext cx="976587" cy="822960"/>
              <a:chOff x="0" y="0"/>
              <a:chExt cx="976586" cy="822958"/>
            </a:xfrm>
          </p:grpSpPr>
          <p:sp>
            <p:nvSpPr>
              <p:cNvPr id="66" name="Shape 267"/>
              <p:cNvSpPr/>
              <p:nvPr/>
            </p:nvSpPr>
            <p:spPr>
              <a:xfrm>
                <a:off x="-1" y="0"/>
                <a:ext cx="976588" cy="822959"/>
              </a:xfrm>
              <a:prstGeom prst="rect">
                <a:avLst/>
              </a:prstGeom>
              <a:gradFill flip="none" rotWithShape="1">
                <a:gsLst>
                  <a:gs pos="0">
                    <a:srgbClr val="DAFEA4"/>
                  </a:gs>
                  <a:gs pos="35000">
                    <a:srgbClr val="E4FDBF"/>
                  </a:gs>
                  <a:gs pos="100000">
                    <a:srgbClr val="F5FFE6"/>
                  </a:gs>
                </a:gsLst>
                <a:lin ang="16200000" scaled="0"/>
              </a:gradFill>
              <a:ln w="9525" cap="flat">
                <a:solidFill>
                  <a:srgbClr val="98B955"/>
                </a:solidFill>
                <a:prstDash val="solid"/>
                <a:bevel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 algn="ctr">
                  <a:defRPr sz="1600"/>
                </a:pPr>
                <a:endParaRPr sz="1600"/>
              </a:p>
            </p:txBody>
          </p:sp>
          <p:sp>
            <p:nvSpPr>
              <p:cNvPr id="67" name="Shape 268"/>
              <p:cNvSpPr/>
              <p:nvPr/>
            </p:nvSpPr>
            <p:spPr>
              <a:xfrm>
                <a:off x="-1" y="124459"/>
                <a:ext cx="976588" cy="574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1600"/>
                </a:lvl1pPr>
              </a:lstStyle>
              <a:p>
                <a:pPr lvl="0">
                  <a:defRPr sz="1800"/>
                </a:pPr>
                <a:r>
                  <a:rPr sz="1800" dirty="0"/>
                  <a:t>HSN Sampler</a:t>
                </a:r>
              </a:p>
            </p:txBody>
          </p:sp>
        </p:grpSp>
        <p:grpSp>
          <p:nvGrpSpPr>
            <p:cNvPr id="14" name="Group 272"/>
            <p:cNvGrpSpPr/>
            <p:nvPr/>
          </p:nvGrpSpPr>
          <p:grpSpPr>
            <a:xfrm>
              <a:off x="2252310" y="4022000"/>
              <a:ext cx="976589" cy="822961"/>
              <a:chOff x="-1" y="0"/>
              <a:chExt cx="976588" cy="822959"/>
            </a:xfrm>
          </p:grpSpPr>
          <p:sp>
            <p:nvSpPr>
              <p:cNvPr id="64" name="Shape 270"/>
              <p:cNvSpPr/>
              <p:nvPr/>
            </p:nvSpPr>
            <p:spPr>
              <a:xfrm>
                <a:off x="-1" y="0"/>
                <a:ext cx="976588" cy="822959"/>
              </a:xfrm>
              <a:prstGeom prst="rect">
                <a:avLst/>
              </a:prstGeom>
              <a:gradFill flip="none" rotWithShape="1">
                <a:gsLst>
                  <a:gs pos="0">
                    <a:srgbClr val="FFA5A3"/>
                  </a:gs>
                  <a:gs pos="35000">
                    <a:srgbClr val="FFBFBE"/>
                  </a:gs>
                  <a:gs pos="100000">
                    <a:srgbClr val="FFE6E6"/>
                  </a:gs>
                </a:gsLst>
                <a:lin ang="16200000" scaled="0"/>
              </a:gradFill>
              <a:ln w="9525" cap="flat">
                <a:solidFill>
                  <a:srgbClr val="BE4B48"/>
                </a:solidFill>
                <a:prstDash val="solid"/>
                <a:bevel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 algn="ctr">
                  <a:defRPr sz="1400"/>
                </a:pPr>
                <a:endParaRPr sz="1400"/>
              </a:p>
            </p:txBody>
          </p:sp>
          <p:sp>
            <p:nvSpPr>
              <p:cNvPr id="65" name="Shape 271"/>
              <p:cNvSpPr/>
              <p:nvPr/>
            </p:nvSpPr>
            <p:spPr>
              <a:xfrm>
                <a:off x="-1" y="134481"/>
                <a:ext cx="976588" cy="55399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1400"/>
                </a:lvl1pPr>
              </a:lstStyle>
              <a:p>
                <a:pPr lvl="0">
                  <a:defRPr sz="1800"/>
                </a:pPr>
                <a:r>
                  <a:rPr sz="1800" dirty="0"/>
                  <a:t>RDMA Transport</a:t>
                </a:r>
              </a:p>
            </p:txBody>
          </p:sp>
        </p:grpSp>
        <p:grpSp>
          <p:nvGrpSpPr>
            <p:cNvPr id="15" name="Group 275"/>
            <p:cNvGrpSpPr/>
            <p:nvPr/>
          </p:nvGrpSpPr>
          <p:grpSpPr>
            <a:xfrm>
              <a:off x="3263932" y="4022000"/>
              <a:ext cx="976589" cy="822961"/>
              <a:chOff x="-1" y="0"/>
              <a:chExt cx="976588" cy="822959"/>
            </a:xfrm>
          </p:grpSpPr>
          <p:sp>
            <p:nvSpPr>
              <p:cNvPr id="62" name="Shape 273"/>
              <p:cNvSpPr/>
              <p:nvPr/>
            </p:nvSpPr>
            <p:spPr>
              <a:xfrm>
                <a:off x="-1" y="0"/>
                <a:ext cx="976588" cy="822959"/>
              </a:xfrm>
              <a:prstGeom prst="rect">
                <a:avLst/>
              </a:prstGeom>
              <a:gradFill flip="none" rotWithShape="1">
                <a:gsLst>
                  <a:gs pos="0">
                    <a:srgbClr val="FFA5A3"/>
                  </a:gs>
                  <a:gs pos="35000">
                    <a:srgbClr val="FFBFBE"/>
                  </a:gs>
                  <a:gs pos="100000">
                    <a:srgbClr val="FFE6E6"/>
                  </a:gs>
                </a:gsLst>
                <a:lin ang="16200000" scaled="0"/>
              </a:gradFill>
              <a:ln w="9525" cap="flat">
                <a:solidFill>
                  <a:srgbClr val="BE4B48"/>
                </a:solidFill>
                <a:prstDash val="solid"/>
                <a:bevel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 algn="ctr">
                  <a:defRPr sz="1400"/>
                </a:pPr>
                <a:endParaRPr sz="1400"/>
              </a:p>
            </p:txBody>
          </p:sp>
          <p:sp>
            <p:nvSpPr>
              <p:cNvPr id="63" name="Shape 274"/>
              <p:cNvSpPr/>
              <p:nvPr/>
            </p:nvSpPr>
            <p:spPr>
              <a:xfrm>
                <a:off x="-1" y="134481"/>
                <a:ext cx="976588" cy="55399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1400"/>
                </a:lvl1pPr>
              </a:lstStyle>
              <a:p>
                <a:pPr lvl="0">
                  <a:defRPr sz="1800"/>
                </a:pPr>
                <a:r>
                  <a:rPr sz="1800" dirty="0"/>
                  <a:t>Socket Transport</a:t>
                </a:r>
              </a:p>
            </p:txBody>
          </p:sp>
        </p:grpSp>
        <p:grpSp>
          <p:nvGrpSpPr>
            <p:cNvPr id="16" name="Group 278"/>
            <p:cNvGrpSpPr/>
            <p:nvPr/>
          </p:nvGrpSpPr>
          <p:grpSpPr>
            <a:xfrm>
              <a:off x="4778547" y="1745628"/>
              <a:ext cx="428999" cy="1932899"/>
              <a:chOff x="0" y="-1"/>
              <a:chExt cx="428998" cy="1932897"/>
            </a:xfrm>
          </p:grpSpPr>
          <p:sp>
            <p:nvSpPr>
              <p:cNvPr id="60" name="Shape 276"/>
              <p:cNvSpPr/>
              <p:nvPr/>
            </p:nvSpPr>
            <p:spPr>
              <a:xfrm rot="5400000">
                <a:off x="-669774" y="669773"/>
                <a:ext cx="1768545" cy="428998"/>
              </a:xfrm>
              <a:prstGeom prst="rect">
                <a:avLst/>
              </a:prstGeom>
              <a:gradFill flip="none" rotWithShape="1">
                <a:gsLst>
                  <a:gs pos="0">
                    <a:srgbClr val="A2C3FF"/>
                  </a:gs>
                  <a:gs pos="35000">
                    <a:srgbClr val="BDD4FF"/>
                  </a:gs>
                  <a:gs pos="100000">
                    <a:srgbClr val="E6EEFF"/>
                  </a:gs>
                </a:gsLst>
                <a:lin ang="16200000" scaled="0"/>
              </a:gradFill>
              <a:ln w="9525" cap="flat">
                <a:solidFill>
                  <a:srgbClr val="4A7EBB"/>
                </a:solidFill>
                <a:prstDash val="solid"/>
                <a:bevel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0" tIns="0" rIns="0" bIns="0" numCol="1" anchor="t">
                <a:noAutofit/>
              </a:bodyPr>
              <a:lstStyle/>
              <a:p>
                <a:pPr lvl="0"/>
                <a:endParaRPr/>
              </a:p>
            </p:txBody>
          </p:sp>
          <p:sp>
            <p:nvSpPr>
              <p:cNvPr id="61" name="Shape 277"/>
              <p:cNvSpPr/>
              <p:nvPr/>
            </p:nvSpPr>
            <p:spPr>
              <a:xfrm rot="5400000">
                <a:off x="-694109" y="910124"/>
                <a:ext cx="1768546" cy="27699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/>
              <a:p>
                <a:pPr lvl="0"/>
                <a:r>
                  <a:rPr dirty="0"/>
                  <a:t>LDMS Daemon</a:t>
                </a:r>
              </a:p>
            </p:txBody>
          </p:sp>
        </p:grpSp>
        <p:sp>
          <p:nvSpPr>
            <p:cNvPr id="17" name="Shape 279"/>
            <p:cNvSpPr/>
            <p:nvPr/>
          </p:nvSpPr>
          <p:spPr>
            <a:xfrm flipH="1" flipV="1">
              <a:off x="3304641" y="2622731"/>
              <a:ext cx="383013" cy="1588"/>
            </a:xfrm>
            <a:prstGeom prst="line">
              <a:avLst/>
            </a:prstGeom>
            <a:ln w="28575">
              <a:solidFill>
                <a:srgbClr val="F79646"/>
              </a:solidFill>
              <a:prstDash val="dot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</p:spPr>
          <p:txBody>
            <a:bodyPr lIns="0" tIns="0" rIns="0" bIns="0"/>
            <a:lstStyle/>
            <a:p>
              <a:pPr lvl="0">
                <a:defRPr sz="1200">
                  <a:latin typeface="+mn-lt"/>
                  <a:ea typeface="+mn-ea"/>
                  <a:cs typeface="+mn-cs"/>
                  <a:sym typeface="Helvetica"/>
                </a:defRPr>
              </a:pPr>
              <a:endParaRPr sz="1200"/>
            </a:p>
          </p:txBody>
        </p:sp>
        <p:grpSp>
          <p:nvGrpSpPr>
            <p:cNvPr id="18" name="Group 282"/>
            <p:cNvGrpSpPr/>
            <p:nvPr/>
          </p:nvGrpSpPr>
          <p:grpSpPr>
            <a:xfrm>
              <a:off x="169081" y="3968351"/>
              <a:ext cx="769664" cy="586655"/>
              <a:chOff x="-7724" y="45403"/>
              <a:chExt cx="769663" cy="586654"/>
            </a:xfrm>
          </p:grpSpPr>
          <p:sp>
            <p:nvSpPr>
              <p:cNvPr id="58" name="Shape 280"/>
              <p:cNvSpPr/>
              <p:nvPr/>
            </p:nvSpPr>
            <p:spPr>
              <a:xfrm>
                <a:off x="-7724" y="45403"/>
                <a:ext cx="769663" cy="586654"/>
              </a:xfrm>
              <a:prstGeom prst="rect">
                <a:avLst/>
              </a:prstGeom>
              <a:solidFill>
                <a:srgbClr val="AD9BC9"/>
              </a:solidFill>
              <a:ln w="25400" cap="flat">
                <a:solidFill>
                  <a:srgbClr val="8064A2"/>
                </a:solidFill>
                <a:prstDash val="solid"/>
                <a:bevel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algn="ctr">
                  <a:defRPr sz="1200"/>
                </a:pPr>
                <a:endParaRPr sz="1200"/>
              </a:p>
            </p:txBody>
          </p:sp>
          <p:sp>
            <p:nvSpPr>
              <p:cNvPr id="59" name="Shape 281"/>
              <p:cNvSpPr/>
              <p:nvPr/>
            </p:nvSpPr>
            <p:spPr>
              <a:xfrm>
                <a:off x="29494" y="58991"/>
                <a:ext cx="677276" cy="55399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>
                <a:lvl1pPr algn="ctr">
                  <a:defRPr sz="1200"/>
                </a:lvl1pPr>
              </a:lstStyle>
              <a:p>
                <a:pPr lvl="0">
                  <a:defRPr sz="1800"/>
                </a:pPr>
                <a:r>
                  <a:t>Metric Set</a:t>
                </a:r>
              </a:p>
            </p:txBody>
          </p:sp>
        </p:grpSp>
        <p:grpSp>
          <p:nvGrpSpPr>
            <p:cNvPr id="19" name="Group 285"/>
            <p:cNvGrpSpPr/>
            <p:nvPr/>
          </p:nvGrpSpPr>
          <p:grpSpPr>
            <a:xfrm>
              <a:off x="250914" y="3405316"/>
              <a:ext cx="788161" cy="586655"/>
              <a:chOff x="-50228" y="-1"/>
              <a:chExt cx="788160" cy="586654"/>
            </a:xfrm>
          </p:grpSpPr>
          <p:sp>
            <p:nvSpPr>
              <p:cNvPr id="56" name="Shape 283"/>
              <p:cNvSpPr/>
              <p:nvPr/>
            </p:nvSpPr>
            <p:spPr>
              <a:xfrm>
                <a:off x="-50228" y="-1"/>
                <a:ext cx="788160" cy="586654"/>
              </a:xfrm>
              <a:prstGeom prst="rect">
                <a:avLst/>
              </a:prstGeom>
              <a:solidFill>
                <a:srgbClr val="AD9BC9"/>
              </a:solidFill>
              <a:ln w="25400" cap="flat">
                <a:solidFill>
                  <a:srgbClr val="8064A2"/>
                </a:solidFill>
                <a:prstDash val="solid"/>
                <a:bevel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algn="ctr">
                  <a:defRPr sz="1200"/>
                </a:pPr>
                <a:endParaRPr sz="1200"/>
              </a:p>
            </p:txBody>
          </p:sp>
          <p:sp>
            <p:nvSpPr>
              <p:cNvPr id="57" name="Shape 284"/>
              <p:cNvSpPr/>
              <p:nvPr/>
            </p:nvSpPr>
            <p:spPr>
              <a:xfrm>
                <a:off x="-1" y="-1"/>
                <a:ext cx="637603" cy="55399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>
                <a:lvl1pPr algn="ctr">
                  <a:defRPr sz="1200"/>
                </a:lvl1pPr>
              </a:lstStyle>
              <a:p>
                <a:pPr lvl="0">
                  <a:defRPr sz="1800"/>
                </a:pPr>
                <a:r>
                  <a:t>Metric Set</a:t>
                </a:r>
              </a:p>
            </p:txBody>
          </p:sp>
        </p:grpSp>
        <p:grpSp>
          <p:nvGrpSpPr>
            <p:cNvPr id="20" name="Group 288"/>
            <p:cNvGrpSpPr/>
            <p:nvPr/>
          </p:nvGrpSpPr>
          <p:grpSpPr>
            <a:xfrm>
              <a:off x="314676" y="2903965"/>
              <a:ext cx="806232" cy="586656"/>
              <a:chOff x="-110803" y="-1"/>
              <a:chExt cx="806231" cy="586654"/>
            </a:xfrm>
          </p:grpSpPr>
          <p:sp>
            <p:nvSpPr>
              <p:cNvPr id="54" name="Shape 286"/>
              <p:cNvSpPr/>
              <p:nvPr/>
            </p:nvSpPr>
            <p:spPr>
              <a:xfrm>
                <a:off x="-110803" y="-1"/>
                <a:ext cx="806231" cy="586654"/>
              </a:xfrm>
              <a:prstGeom prst="rect">
                <a:avLst/>
              </a:prstGeom>
              <a:solidFill>
                <a:srgbClr val="AD9BC9"/>
              </a:solidFill>
              <a:ln w="25400" cap="flat">
                <a:solidFill>
                  <a:srgbClr val="8064A2"/>
                </a:solidFill>
                <a:prstDash val="solid"/>
                <a:bevel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algn="ctr">
                  <a:defRPr sz="1200"/>
                </a:pPr>
                <a:endParaRPr sz="1200"/>
              </a:p>
            </p:txBody>
          </p:sp>
          <p:sp>
            <p:nvSpPr>
              <p:cNvPr id="55" name="Shape 287"/>
              <p:cNvSpPr/>
              <p:nvPr/>
            </p:nvSpPr>
            <p:spPr>
              <a:xfrm>
                <a:off x="-55039" y="-1"/>
                <a:ext cx="720971" cy="55399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>
                <a:lvl1pPr algn="ctr">
                  <a:defRPr sz="1200"/>
                </a:lvl1pPr>
              </a:lstStyle>
              <a:p>
                <a:pPr lvl="0">
                  <a:defRPr sz="1800"/>
                </a:pPr>
                <a:r>
                  <a:t>Metric Set</a:t>
                </a:r>
              </a:p>
            </p:txBody>
          </p:sp>
        </p:grpSp>
        <p:grpSp>
          <p:nvGrpSpPr>
            <p:cNvPr id="21" name="Group 291"/>
            <p:cNvGrpSpPr/>
            <p:nvPr/>
          </p:nvGrpSpPr>
          <p:grpSpPr>
            <a:xfrm>
              <a:off x="341270" y="2410757"/>
              <a:ext cx="830238" cy="586655"/>
              <a:chOff x="-208548" y="-1"/>
              <a:chExt cx="830237" cy="586654"/>
            </a:xfrm>
          </p:grpSpPr>
          <p:sp>
            <p:nvSpPr>
              <p:cNvPr id="52" name="Shape 289"/>
              <p:cNvSpPr/>
              <p:nvPr/>
            </p:nvSpPr>
            <p:spPr>
              <a:xfrm>
                <a:off x="-208548" y="-1"/>
                <a:ext cx="830237" cy="586654"/>
              </a:xfrm>
              <a:prstGeom prst="rect">
                <a:avLst/>
              </a:prstGeom>
              <a:solidFill>
                <a:srgbClr val="AD9BC9"/>
              </a:solidFill>
              <a:ln w="25400" cap="flat">
                <a:solidFill>
                  <a:srgbClr val="8064A2"/>
                </a:solidFill>
                <a:prstDash val="solid"/>
                <a:bevel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algn="ctr">
                  <a:defRPr sz="1200"/>
                </a:pPr>
                <a:endParaRPr sz="1200"/>
              </a:p>
            </p:txBody>
          </p:sp>
          <p:sp>
            <p:nvSpPr>
              <p:cNvPr id="53" name="Shape 290"/>
              <p:cNvSpPr/>
              <p:nvPr/>
            </p:nvSpPr>
            <p:spPr>
              <a:xfrm>
                <a:off x="-92618" y="-1"/>
                <a:ext cx="714306" cy="55399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>
                <a:lvl1pPr algn="ctr">
                  <a:defRPr sz="1200"/>
                </a:lvl1pPr>
              </a:lstStyle>
              <a:p>
                <a:pPr lvl="0">
                  <a:defRPr sz="1800"/>
                </a:pPr>
                <a:r>
                  <a:rPr dirty="0"/>
                  <a:t>Metric Set</a:t>
                </a:r>
              </a:p>
            </p:txBody>
          </p:sp>
        </p:grpSp>
        <p:sp>
          <p:nvSpPr>
            <p:cNvPr id="23" name="Shape 293"/>
            <p:cNvSpPr/>
            <p:nvPr/>
          </p:nvSpPr>
          <p:spPr>
            <a:xfrm>
              <a:off x="1289724" y="2410760"/>
              <a:ext cx="965055" cy="586653"/>
            </a:xfrm>
            <a:prstGeom prst="leftArrow">
              <a:avLst>
                <a:gd name="adj1" fmla="val 50000"/>
                <a:gd name="adj2" fmla="val 50000"/>
              </a:avLst>
            </a:prstGeom>
            <a:solidFill>
              <a:srgbClr val="C8DBFF"/>
            </a:solidFill>
            <a:ln>
              <a:solidFill>
                <a:srgbClr val="4A7EBB"/>
              </a:solidFill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</p:spPr>
          <p:txBody>
            <a:bodyPr lIns="0" tIns="0" rIns="0" bIns="0"/>
            <a:lstStyle/>
            <a:p>
              <a:pPr lvl="0"/>
              <a:endParaRPr/>
            </a:p>
          </p:txBody>
        </p:sp>
        <p:sp>
          <p:nvSpPr>
            <p:cNvPr id="24" name="Shape 294"/>
            <p:cNvSpPr/>
            <p:nvPr/>
          </p:nvSpPr>
          <p:spPr>
            <a:xfrm>
              <a:off x="2261073" y="5282557"/>
              <a:ext cx="5841826" cy="1588"/>
            </a:xfrm>
            <a:prstGeom prst="line">
              <a:avLst/>
            </a:prstGeom>
            <a:ln w="25400">
              <a:solidFill>
                <a:srgbClr val="4F81BD"/>
              </a:solidFill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txBody>
            <a:bodyPr lIns="45719" rIns="45719"/>
            <a:lstStyle/>
            <a:p>
              <a:pPr lvl="0">
                <a:defRPr sz="1200">
                  <a:latin typeface="+mn-lt"/>
                  <a:ea typeface="+mn-ea"/>
                  <a:cs typeface="+mn-cs"/>
                  <a:sym typeface="Helvetica"/>
                </a:defRPr>
              </a:pPr>
              <a:endParaRPr sz="1200"/>
            </a:p>
          </p:txBody>
        </p:sp>
        <p:sp>
          <p:nvSpPr>
            <p:cNvPr id="25" name="Shape 295"/>
            <p:cNvSpPr/>
            <p:nvPr/>
          </p:nvSpPr>
          <p:spPr>
            <a:xfrm>
              <a:off x="3263936" y="5691038"/>
              <a:ext cx="4865241" cy="1587"/>
            </a:xfrm>
            <a:prstGeom prst="line">
              <a:avLst/>
            </a:prstGeom>
            <a:ln w="25400">
              <a:solidFill>
                <a:srgbClr val="C0504D"/>
              </a:solidFill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txBody>
            <a:bodyPr lIns="0" tIns="0" rIns="0" bIns="0"/>
            <a:lstStyle/>
            <a:p>
              <a:pPr lvl="0">
                <a:defRPr sz="1200">
                  <a:latin typeface="+mn-lt"/>
                  <a:ea typeface="+mn-ea"/>
                  <a:cs typeface="+mn-cs"/>
                  <a:sym typeface="Helvetica"/>
                </a:defRPr>
              </a:pPr>
              <a:endParaRPr sz="1200"/>
            </a:p>
          </p:txBody>
        </p:sp>
        <p:sp>
          <p:nvSpPr>
            <p:cNvPr id="26" name="Shape 296"/>
            <p:cNvSpPr/>
            <p:nvPr/>
          </p:nvSpPr>
          <p:spPr>
            <a:xfrm>
              <a:off x="2740604" y="4844959"/>
              <a:ext cx="2" cy="434426"/>
            </a:xfrm>
            <a:prstGeom prst="line">
              <a:avLst/>
            </a:prstGeom>
            <a:ln w="25400">
              <a:solidFill>
                <a:srgbClr val="4F81BD"/>
              </a:solidFill>
              <a:headEnd type="triangle"/>
              <a:tailEnd type="triangle"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txBody>
            <a:bodyPr lIns="45719" rIns="45719"/>
            <a:lstStyle/>
            <a:p>
              <a:pPr lvl="0">
                <a:defRPr sz="1200">
                  <a:latin typeface="+mn-lt"/>
                  <a:ea typeface="+mn-ea"/>
                  <a:cs typeface="+mn-cs"/>
                  <a:sym typeface="Helvetica"/>
                </a:defRPr>
              </a:pPr>
              <a:endParaRPr sz="1200"/>
            </a:p>
          </p:txBody>
        </p:sp>
        <p:sp>
          <p:nvSpPr>
            <p:cNvPr id="27" name="Shape 297"/>
            <p:cNvSpPr/>
            <p:nvPr/>
          </p:nvSpPr>
          <p:spPr>
            <a:xfrm flipH="1">
              <a:off x="3736108" y="4845752"/>
              <a:ext cx="1589" cy="846080"/>
            </a:xfrm>
            <a:prstGeom prst="line">
              <a:avLst/>
            </a:prstGeom>
            <a:ln w="25400">
              <a:solidFill>
                <a:srgbClr val="C0504D"/>
              </a:solidFill>
              <a:headEnd type="triangle"/>
              <a:tailEnd type="triangle"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txBody>
            <a:bodyPr lIns="0" tIns="0" rIns="0" bIns="0"/>
            <a:lstStyle/>
            <a:p>
              <a:pPr lvl="0">
                <a:defRPr sz="1200">
                  <a:latin typeface="+mn-lt"/>
                  <a:ea typeface="+mn-ea"/>
                  <a:cs typeface="+mn-cs"/>
                  <a:sym typeface="Helvetica"/>
                </a:defRPr>
              </a:pPr>
              <a:endParaRPr sz="1200"/>
            </a:p>
          </p:txBody>
        </p:sp>
        <p:sp>
          <p:nvSpPr>
            <p:cNvPr id="28" name="Shape 298"/>
            <p:cNvSpPr/>
            <p:nvPr/>
          </p:nvSpPr>
          <p:spPr>
            <a:xfrm>
              <a:off x="5207544" y="1745628"/>
              <a:ext cx="2526238" cy="428997"/>
            </a:xfrm>
            <a:prstGeom prst="rect">
              <a:avLst/>
            </a:prstGeom>
            <a:gradFill>
              <a:gsLst>
                <a:gs pos="0">
                  <a:srgbClr val="A2C3FF"/>
                </a:gs>
                <a:gs pos="35000">
                  <a:srgbClr val="BDD4FF"/>
                </a:gs>
                <a:gs pos="100000">
                  <a:srgbClr val="E6EEFF"/>
                </a:gs>
              </a:gsLst>
              <a:lin ang="16200000"/>
            </a:gradFill>
            <a:ln>
              <a:solidFill>
                <a:srgbClr val="4A7EBB"/>
              </a:solidFill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txBody>
            <a:bodyPr lIns="0" tIns="0" rIns="0" bIns="0"/>
            <a:lstStyle/>
            <a:p>
              <a:pPr lvl="0"/>
              <a:endParaRPr/>
            </a:p>
          </p:txBody>
        </p:sp>
        <p:sp>
          <p:nvSpPr>
            <p:cNvPr id="29" name="Shape 299"/>
            <p:cNvSpPr/>
            <p:nvPr/>
          </p:nvSpPr>
          <p:spPr>
            <a:xfrm>
              <a:off x="5223836" y="1820334"/>
              <a:ext cx="2626570" cy="27699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>
              <a:spAutoFit/>
            </a:bodyPr>
            <a:lstStyle>
              <a:lvl1pPr>
                <a:defRPr sz="1600"/>
              </a:lvl1pPr>
            </a:lstStyle>
            <a:p>
              <a:pPr lvl="0">
                <a:defRPr sz="1800"/>
              </a:pPr>
              <a:r>
                <a:rPr sz="1800" dirty="0"/>
                <a:t>Storage Plug-in Interface</a:t>
              </a:r>
            </a:p>
          </p:txBody>
        </p:sp>
        <p:grpSp>
          <p:nvGrpSpPr>
            <p:cNvPr id="30" name="Group 302"/>
            <p:cNvGrpSpPr/>
            <p:nvPr/>
          </p:nvGrpSpPr>
          <p:grpSpPr>
            <a:xfrm>
              <a:off x="5207543" y="3087524"/>
              <a:ext cx="2854941" cy="428999"/>
              <a:chOff x="-1" y="-1"/>
              <a:chExt cx="2854940" cy="428998"/>
            </a:xfrm>
          </p:grpSpPr>
          <p:sp>
            <p:nvSpPr>
              <p:cNvPr id="50" name="Shape 300"/>
              <p:cNvSpPr/>
              <p:nvPr/>
            </p:nvSpPr>
            <p:spPr>
              <a:xfrm>
                <a:off x="-1" y="-1"/>
                <a:ext cx="2526238" cy="428998"/>
              </a:xfrm>
              <a:prstGeom prst="rect">
                <a:avLst/>
              </a:prstGeom>
              <a:gradFill flip="none" rotWithShape="1">
                <a:gsLst>
                  <a:gs pos="0">
                    <a:srgbClr val="A2C3FF"/>
                  </a:gs>
                  <a:gs pos="35000">
                    <a:srgbClr val="BDD4FF"/>
                  </a:gs>
                  <a:gs pos="100000">
                    <a:srgbClr val="E6EEFF"/>
                  </a:gs>
                </a:gsLst>
                <a:lin ang="16200000" scaled="0"/>
              </a:gradFill>
              <a:ln w="9525" cap="flat">
                <a:solidFill>
                  <a:srgbClr val="4A7EBB"/>
                </a:solidFill>
                <a:prstDash val="solid"/>
                <a:bevel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0" tIns="0" rIns="0" bIns="0" numCol="1" anchor="t">
                <a:noAutofit/>
              </a:bodyPr>
              <a:lstStyle/>
              <a:p>
                <a:pPr lvl="0"/>
                <a:endParaRPr/>
              </a:p>
            </p:txBody>
          </p:sp>
          <p:sp>
            <p:nvSpPr>
              <p:cNvPr id="51" name="Shape 301"/>
              <p:cNvSpPr/>
              <p:nvPr/>
            </p:nvSpPr>
            <p:spPr>
              <a:xfrm>
                <a:off x="328701" y="74704"/>
                <a:ext cx="2526238" cy="27699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/>
              <a:p>
                <a:pPr lvl="0"/>
                <a:r>
                  <a:rPr dirty="0"/>
                  <a:t>LDMS API (libldms)</a:t>
                </a:r>
              </a:p>
            </p:txBody>
          </p:sp>
        </p:grpSp>
        <p:grpSp>
          <p:nvGrpSpPr>
            <p:cNvPr id="31" name="Group 305"/>
            <p:cNvGrpSpPr/>
            <p:nvPr/>
          </p:nvGrpSpPr>
          <p:grpSpPr>
            <a:xfrm>
              <a:off x="8102898" y="1746420"/>
              <a:ext cx="919417" cy="3099333"/>
              <a:chOff x="-1" y="-1"/>
              <a:chExt cx="919416" cy="3099332"/>
            </a:xfrm>
          </p:grpSpPr>
          <p:sp>
            <p:nvSpPr>
              <p:cNvPr id="48" name="Shape 303"/>
              <p:cNvSpPr/>
              <p:nvPr/>
            </p:nvSpPr>
            <p:spPr>
              <a:xfrm>
                <a:off x="-1" y="-1"/>
                <a:ext cx="919416" cy="3099332"/>
              </a:xfrm>
              <a:prstGeom prst="rect">
                <a:avLst/>
              </a:prstGeom>
              <a:solidFill>
                <a:srgbClr val="FFFFFF"/>
              </a:solidFill>
              <a:ln w="25400" cap="flat">
                <a:solidFill>
                  <a:srgbClr val="8064A2"/>
                </a:solidFill>
                <a:prstDash val="solid"/>
                <a:bevel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algn="ctr">
                  <a:defRPr sz="1400"/>
                </a:pPr>
                <a:endParaRPr sz="1400"/>
              </a:p>
            </p:txBody>
          </p:sp>
          <p:sp>
            <p:nvSpPr>
              <p:cNvPr id="49" name="Shape 304"/>
              <p:cNvSpPr/>
              <p:nvPr/>
            </p:nvSpPr>
            <p:spPr>
              <a:xfrm>
                <a:off x="-1" y="-1"/>
                <a:ext cx="919416" cy="27699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>
                <a:lvl1pPr algn="ctr">
                  <a:defRPr sz="1400"/>
                </a:lvl1pPr>
              </a:lstStyle>
              <a:p>
                <a:pPr lvl="0">
                  <a:defRPr sz="1800"/>
                </a:pPr>
                <a:r>
                  <a:t>Storage</a:t>
                </a:r>
              </a:p>
            </p:txBody>
          </p:sp>
        </p:grpSp>
        <p:grpSp>
          <p:nvGrpSpPr>
            <p:cNvPr id="32" name="Group 308"/>
            <p:cNvGrpSpPr/>
            <p:nvPr/>
          </p:nvGrpSpPr>
          <p:grpSpPr>
            <a:xfrm>
              <a:off x="8243149" y="3922947"/>
              <a:ext cx="621690" cy="586655"/>
              <a:chOff x="-1" y="-1"/>
              <a:chExt cx="621689" cy="586654"/>
            </a:xfrm>
          </p:grpSpPr>
          <p:sp>
            <p:nvSpPr>
              <p:cNvPr id="46" name="Shape 306"/>
              <p:cNvSpPr/>
              <p:nvPr/>
            </p:nvSpPr>
            <p:spPr>
              <a:xfrm>
                <a:off x="-1" y="-1"/>
                <a:ext cx="621689" cy="586654"/>
              </a:xfrm>
              <a:prstGeom prst="rect">
                <a:avLst/>
              </a:prstGeom>
              <a:solidFill>
                <a:srgbClr val="FFFFFF"/>
              </a:solidFill>
              <a:ln w="25400" cap="flat">
                <a:solidFill>
                  <a:srgbClr val="8064A2"/>
                </a:solidFill>
                <a:prstDash val="solid"/>
                <a:bevel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algn="ctr"/>
                <a:endParaRPr/>
              </a:p>
            </p:txBody>
          </p:sp>
          <p:sp>
            <p:nvSpPr>
              <p:cNvPr id="47" name="Shape 307"/>
              <p:cNvSpPr/>
              <p:nvPr/>
            </p:nvSpPr>
            <p:spPr>
              <a:xfrm>
                <a:off x="-1" y="183437"/>
                <a:ext cx="621689" cy="18466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/>
              <a:p>
                <a:pPr lvl="0" algn="ctr"/>
                <a:r>
                  <a:rPr lang="en-US" sz="1200" dirty="0"/>
                  <a:t>SOS</a:t>
                </a:r>
                <a:endParaRPr sz="1200" dirty="0"/>
              </a:p>
            </p:txBody>
          </p:sp>
        </p:grpSp>
        <p:grpSp>
          <p:nvGrpSpPr>
            <p:cNvPr id="33" name="Group 311"/>
            <p:cNvGrpSpPr/>
            <p:nvPr/>
          </p:nvGrpSpPr>
          <p:grpSpPr>
            <a:xfrm>
              <a:off x="8243149" y="3085174"/>
              <a:ext cx="621690" cy="586655"/>
              <a:chOff x="-1" y="-1"/>
              <a:chExt cx="621689" cy="586654"/>
            </a:xfrm>
          </p:grpSpPr>
          <p:sp>
            <p:nvSpPr>
              <p:cNvPr id="44" name="Shape 309"/>
              <p:cNvSpPr/>
              <p:nvPr/>
            </p:nvSpPr>
            <p:spPr>
              <a:xfrm>
                <a:off x="-1" y="-1"/>
                <a:ext cx="621689" cy="586654"/>
              </a:xfrm>
              <a:prstGeom prst="rect">
                <a:avLst/>
              </a:prstGeom>
              <a:solidFill>
                <a:srgbClr val="FFFFFF"/>
              </a:solidFill>
              <a:ln w="25400" cap="flat">
                <a:solidFill>
                  <a:srgbClr val="8064A2"/>
                </a:solidFill>
                <a:prstDash val="solid"/>
                <a:bevel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algn="ctr">
                  <a:defRPr sz="1200"/>
                </a:pPr>
                <a:endParaRPr sz="1200"/>
              </a:p>
            </p:txBody>
          </p:sp>
          <p:sp>
            <p:nvSpPr>
              <p:cNvPr id="45" name="Shape 310"/>
              <p:cNvSpPr/>
              <p:nvPr/>
            </p:nvSpPr>
            <p:spPr>
              <a:xfrm>
                <a:off x="-1" y="195195"/>
                <a:ext cx="621689" cy="18466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/>
              <a:p>
                <a:pPr lvl="0" algn="ctr"/>
                <a:r>
                  <a:rPr lang="en-US" sz="1200" dirty="0"/>
                  <a:t>Rabbit</a:t>
                </a:r>
                <a:endParaRPr sz="1200" dirty="0"/>
              </a:p>
            </p:txBody>
          </p:sp>
        </p:grpSp>
        <p:grpSp>
          <p:nvGrpSpPr>
            <p:cNvPr id="34" name="Group 314"/>
            <p:cNvGrpSpPr/>
            <p:nvPr/>
          </p:nvGrpSpPr>
          <p:grpSpPr>
            <a:xfrm>
              <a:off x="8243149" y="2223742"/>
              <a:ext cx="621690" cy="586655"/>
              <a:chOff x="-1" y="-1"/>
              <a:chExt cx="621689" cy="586654"/>
            </a:xfrm>
          </p:grpSpPr>
          <p:sp>
            <p:nvSpPr>
              <p:cNvPr id="42" name="Shape 312"/>
              <p:cNvSpPr/>
              <p:nvPr/>
            </p:nvSpPr>
            <p:spPr>
              <a:xfrm>
                <a:off x="-1" y="-1"/>
                <a:ext cx="621689" cy="586654"/>
              </a:xfrm>
              <a:prstGeom prst="rect">
                <a:avLst/>
              </a:prstGeom>
              <a:solidFill>
                <a:srgbClr val="E7FCBF"/>
              </a:solidFill>
              <a:ln w="25400" cap="flat">
                <a:solidFill>
                  <a:srgbClr val="8064A2"/>
                </a:solidFill>
                <a:prstDash val="solid"/>
                <a:bevel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algn="ctr">
                  <a:defRPr sz="1200"/>
                </a:pPr>
                <a:endParaRPr sz="1200"/>
              </a:p>
            </p:txBody>
          </p:sp>
          <p:sp>
            <p:nvSpPr>
              <p:cNvPr id="43" name="Shape 313"/>
              <p:cNvSpPr/>
              <p:nvPr/>
            </p:nvSpPr>
            <p:spPr>
              <a:xfrm>
                <a:off x="-1" y="31733"/>
                <a:ext cx="621689" cy="36933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/>
              <a:p>
                <a:pPr lvl="0" algn="just"/>
                <a:endParaRPr sz="1200" dirty="0"/>
              </a:p>
              <a:p>
                <a:pPr lvl="0" algn="ctr"/>
                <a:r>
                  <a:rPr sz="1200" dirty="0"/>
                  <a:t>CSV</a:t>
                </a:r>
                <a:endParaRPr lang="en-US" sz="1200" dirty="0"/>
              </a:p>
            </p:txBody>
          </p:sp>
        </p:grpSp>
        <p:sp>
          <p:nvSpPr>
            <p:cNvPr id="35" name="Shape 315"/>
            <p:cNvSpPr/>
            <p:nvPr/>
          </p:nvSpPr>
          <p:spPr>
            <a:xfrm rot="10800000">
              <a:off x="7497550" y="2317315"/>
              <a:ext cx="631626" cy="586652"/>
            </a:xfrm>
            <a:prstGeom prst="leftArrow">
              <a:avLst>
                <a:gd name="adj1" fmla="val 50000"/>
                <a:gd name="adj2" fmla="val 50000"/>
              </a:avLst>
            </a:prstGeom>
            <a:solidFill>
              <a:srgbClr val="C8DBFF"/>
            </a:solidFill>
            <a:ln>
              <a:solidFill>
                <a:srgbClr val="4A7EBB"/>
              </a:solidFill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</p:spPr>
          <p:txBody>
            <a:bodyPr lIns="0" tIns="0" rIns="0" bIns="0"/>
            <a:lstStyle/>
            <a:p>
              <a:pPr lvl="0"/>
              <a:endParaRPr/>
            </a:p>
          </p:txBody>
        </p:sp>
        <p:sp>
          <p:nvSpPr>
            <p:cNvPr id="36" name="Shape 316"/>
            <p:cNvSpPr/>
            <p:nvPr/>
          </p:nvSpPr>
          <p:spPr>
            <a:xfrm>
              <a:off x="5248249" y="2215330"/>
              <a:ext cx="976587" cy="822960"/>
            </a:xfrm>
            <a:prstGeom prst="rect">
              <a:avLst/>
            </a:prstGeom>
            <a:gradFill>
              <a:gsLst>
                <a:gs pos="0">
                  <a:srgbClr val="DAFEA4"/>
                </a:gs>
                <a:gs pos="35000">
                  <a:srgbClr val="E4FDBF"/>
                </a:gs>
                <a:gs pos="100000">
                  <a:srgbClr val="F5FFE6"/>
                </a:gs>
              </a:gsLst>
              <a:lin ang="16200000"/>
            </a:gradFill>
            <a:ln>
              <a:solidFill>
                <a:srgbClr val="98B955"/>
              </a:solidFill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txBody>
            <a:bodyPr lIns="0" tIns="0" rIns="0" bIns="0" anchor="ctr"/>
            <a:lstStyle/>
            <a:p>
              <a:pPr lvl="0" algn="ctr">
                <a:defRPr sz="1600"/>
              </a:pPr>
              <a:endParaRPr sz="1600"/>
            </a:p>
          </p:txBody>
        </p:sp>
        <p:sp>
          <p:nvSpPr>
            <p:cNvPr id="37" name="Shape 317"/>
            <p:cNvSpPr/>
            <p:nvPr/>
          </p:nvSpPr>
          <p:spPr>
            <a:xfrm>
              <a:off x="5248249" y="2339789"/>
              <a:ext cx="976587" cy="57404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lvl="0" algn="ctr"/>
              <a:r>
                <a:rPr dirty="0"/>
                <a:t>CSV</a:t>
              </a:r>
            </a:p>
            <a:p>
              <a:pPr lvl="0" algn="ctr"/>
              <a:r>
                <a:rPr dirty="0"/>
                <a:t>Store</a:t>
              </a:r>
            </a:p>
          </p:txBody>
        </p:sp>
        <p:grpSp>
          <p:nvGrpSpPr>
            <p:cNvPr id="38" name="Group 320"/>
            <p:cNvGrpSpPr/>
            <p:nvPr/>
          </p:nvGrpSpPr>
          <p:grpSpPr>
            <a:xfrm>
              <a:off x="6748912" y="2212839"/>
              <a:ext cx="976587" cy="822960"/>
              <a:chOff x="0" y="0"/>
              <a:chExt cx="976586" cy="822958"/>
            </a:xfrm>
          </p:grpSpPr>
          <p:sp>
            <p:nvSpPr>
              <p:cNvPr id="40" name="Shape 318"/>
              <p:cNvSpPr/>
              <p:nvPr/>
            </p:nvSpPr>
            <p:spPr>
              <a:xfrm>
                <a:off x="-1" y="0"/>
                <a:ext cx="976588" cy="822959"/>
              </a:xfrm>
              <a:prstGeom prst="rect">
                <a:avLst/>
              </a:prstGeom>
              <a:gradFill flip="none" rotWithShape="1">
                <a:gsLst>
                  <a:gs pos="0">
                    <a:srgbClr val="DAFEA4"/>
                  </a:gs>
                  <a:gs pos="35000">
                    <a:srgbClr val="E4FDBF"/>
                  </a:gs>
                  <a:gs pos="100000">
                    <a:srgbClr val="F5FFE6"/>
                  </a:gs>
                </a:gsLst>
                <a:lin ang="16200000" scaled="0"/>
              </a:gradFill>
              <a:ln w="9525" cap="flat">
                <a:solidFill>
                  <a:srgbClr val="98B955"/>
                </a:solidFill>
                <a:prstDash val="solid"/>
                <a:bevel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 algn="ctr">
                  <a:defRPr sz="1600"/>
                </a:pPr>
                <a:endParaRPr sz="1600"/>
              </a:p>
            </p:txBody>
          </p:sp>
          <p:sp>
            <p:nvSpPr>
              <p:cNvPr id="41" name="Shape 319"/>
              <p:cNvSpPr/>
              <p:nvPr/>
            </p:nvSpPr>
            <p:spPr>
              <a:xfrm>
                <a:off x="-1" y="124459"/>
                <a:ext cx="976588" cy="574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/>
              <a:p>
                <a:pPr lvl="0" algn="ctr"/>
                <a:r>
                  <a:rPr dirty="0"/>
                  <a:t>Other</a:t>
                </a:r>
              </a:p>
              <a:p>
                <a:pPr lvl="0" algn="ctr"/>
                <a:r>
                  <a:rPr dirty="0"/>
                  <a:t>Store</a:t>
                </a:r>
              </a:p>
            </p:txBody>
          </p:sp>
        </p:grpSp>
        <p:sp>
          <p:nvSpPr>
            <p:cNvPr id="39" name="Shape 321"/>
            <p:cNvSpPr/>
            <p:nvPr/>
          </p:nvSpPr>
          <p:spPr>
            <a:xfrm flipH="1" flipV="1">
              <a:off x="6292631" y="2610405"/>
              <a:ext cx="383013" cy="1588"/>
            </a:xfrm>
            <a:prstGeom prst="line">
              <a:avLst/>
            </a:prstGeom>
            <a:ln w="28575">
              <a:solidFill>
                <a:srgbClr val="F79646"/>
              </a:solidFill>
              <a:prstDash val="dot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</p:spPr>
          <p:txBody>
            <a:bodyPr lIns="0" tIns="0" rIns="0" bIns="0"/>
            <a:lstStyle/>
            <a:p>
              <a:pPr lvl="0">
                <a:defRPr sz="1200">
                  <a:latin typeface="+mn-lt"/>
                  <a:ea typeface="+mn-ea"/>
                  <a:cs typeface="+mn-cs"/>
                  <a:sym typeface="Helvetica"/>
                </a:defRPr>
              </a:pPr>
              <a:endParaRPr sz="1200"/>
            </a:p>
          </p:txBody>
        </p:sp>
      </p:grpSp>
      <p:sp>
        <p:nvSpPr>
          <p:cNvPr id="74" name="Left-Right Arrow 73"/>
          <p:cNvSpPr/>
          <p:nvPr/>
        </p:nvSpPr>
        <p:spPr>
          <a:xfrm>
            <a:off x="2826512" y="3490621"/>
            <a:ext cx="962585" cy="594861"/>
          </a:xfrm>
          <a:prstGeom prst="leftRightArrow">
            <a:avLst/>
          </a:prstGeom>
          <a:solidFill>
            <a:srgbClr val="C8DB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816508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2195" y="207115"/>
            <a:ext cx="10515600" cy="82093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0070C0"/>
                </a:solidFill>
                <a:latin typeface="+mn-lt"/>
              </a:rPr>
              <a:t>Examining The CSV File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2509" y="1339056"/>
            <a:ext cx="11430000" cy="4351338"/>
          </a:xfrm>
        </p:spPr>
        <p:txBody>
          <a:bodyPr>
            <a:normAutofit/>
          </a:bodyPr>
          <a:lstStyle/>
          <a:p>
            <a:pPr marL="231775" indent="-231775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Exercise: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Check the CSV file</a:t>
            </a:r>
          </a:p>
          <a:p>
            <a:pPr marL="12700" lvl="1" indent="0">
              <a:lnSpc>
                <a:spcPct val="110000"/>
              </a:lnSpc>
              <a:buNone/>
            </a:pPr>
            <a:r>
              <a:rPr lang="en-US" dirty="0">
                <a:solidFill>
                  <a:schemeClr val="tx1"/>
                </a:solidFill>
                <a:latin typeface="Lucida Console" panose="020B0609040504020204" pitchFamily="49" charset="0"/>
              </a:rPr>
              <a:t>$head /home/user1/ldmscon2021/basic/exercises/ldms/data/</a:t>
            </a:r>
            <a:r>
              <a:rPr lang="en-US" b="1" dirty="0">
                <a:solidFill>
                  <a:schemeClr val="tx1"/>
                </a:solidFill>
                <a:latin typeface="Lucida Console" panose="020B0609040504020204" pitchFamily="49" charset="0"/>
              </a:rPr>
              <a:t>memory_metrics/meminfo</a:t>
            </a:r>
          </a:p>
          <a:p>
            <a:pPr marL="12700" lvl="1" indent="0">
              <a:lnSpc>
                <a:spcPct val="110000"/>
              </a:lnSpc>
              <a:buNone/>
            </a:pPr>
            <a:r>
              <a:rPr lang="en-US" dirty="0">
                <a:solidFill>
                  <a:schemeClr val="tx1"/>
                </a:solidFill>
                <a:latin typeface="Lucida Console" panose="020B0609040504020204" pitchFamily="49" charset="0"/>
                <a:cs typeface="Calibri" panose="020F0502020204030204" pitchFamily="34" charset="0"/>
              </a:rPr>
              <a:t>$tail –f </a:t>
            </a:r>
            <a:r>
              <a:rPr lang="en-US" dirty="0">
                <a:solidFill>
                  <a:schemeClr val="tx1"/>
                </a:solidFill>
                <a:latin typeface="Lucida Console" panose="020B0609040504020204" pitchFamily="49" charset="0"/>
              </a:rPr>
              <a:t>/home/user1/ldmscon2021/basic/exercises/ldms/data/</a:t>
            </a:r>
            <a:r>
              <a:rPr lang="en-US" b="1" dirty="0">
                <a:solidFill>
                  <a:schemeClr val="tx1"/>
                </a:solidFill>
                <a:latin typeface="Lucida Console" panose="020B0609040504020204" pitchFamily="49" charset="0"/>
              </a:rPr>
              <a:t>memory_metrics/meminfo</a:t>
            </a:r>
          </a:p>
          <a:p>
            <a:pPr marL="2984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If aggregating from others’ vm’s, you will see multiple hosts in the output</a:t>
            </a:r>
          </a:p>
        </p:txBody>
      </p:sp>
      <p:sp>
        <p:nvSpPr>
          <p:cNvPr id="5" name="Rectangle 4"/>
          <p:cNvSpPr/>
          <p:nvPr/>
        </p:nvSpPr>
        <p:spPr>
          <a:xfrm>
            <a:off x="300956" y="1719696"/>
            <a:ext cx="11392280" cy="77152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540133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72540C1C-E0AF-47E3-866F-A13443FAD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348" y="458751"/>
            <a:ext cx="10627139" cy="1167620"/>
          </a:xfrm>
        </p:spPr>
        <p:txBody>
          <a:bodyPr>
            <a:noAutofit/>
          </a:bodyPr>
          <a:lstStyle/>
          <a:p>
            <a:pPr algn="ctr"/>
            <a:r>
              <a:rPr lang="en-US" sz="3200" b="1" dirty="0">
                <a:latin typeface="+mn-lt"/>
              </a:rPr>
              <a:t>EXAMPLE: </a:t>
            </a:r>
            <a:r>
              <a:rPr lang="en-US" sz="3200" dirty="0">
                <a:latin typeface="+mn-lt"/>
              </a:rPr>
              <a:t>CSV Store - Manual Aggregator Configuration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9D07C6-AF7C-4E39-B75A-FE4763E62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81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D7A60D6-21A5-4A95-8EC5-AB4EE9B83621}"/>
              </a:ext>
            </a:extLst>
          </p:cNvPr>
          <p:cNvSpPr/>
          <p:nvPr/>
        </p:nvSpPr>
        <p:spPr>
          <a:xfrm>
            <a:off x="1686227" y="2718941"/>
            <a:ext cx="822338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chemeClr val="bg2">
                    <a:lumMod val="25000"/>
                  </a:schemeClr>
                </a:solidFill>
                <a:latin typeface="Garamond" charset="0"/>
              </a:rPr>
              <a:t>Please see </a:t>
            </a:r>
            <a:r>
              <a:rPr lang="en-US" sz="3200" dirty="0">
                <a:solidFill>
                  <a:srgbClr val="00ACD9"/>
                </a:solidFill>
                <a:latin typeface="Garamond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Manual CSV Store</a:t>
            </a:r>
            <a:r>
              <a:rPr lang="en-US" sz="3200" dirty="0">
                <a:solidFill>
                  <a:srgbClr val="00ACD9"/>
                </a:solidFill>
                <a:latin typeface="Garamond" charset="0"/>
              </a:rPr>
              <a:t> </a:t>
            </a:r>
            <a:r>
              <a:rPr lang="en-US" sz="3200" dirty="0">
                <a:solidFill>
                  <a:schemeClr val="bg2">
                    <a:lumMod val="25000"/>
                  </a:schemeClr>
                </a:solidFill>
                <a:latin typeface="Garamond" charset="0"/>
              </a:rPr>
              <a:t>to view a video example of Exercise 5 (slides 74-80).</a:t>
            </a:r>
          </a:p>
        </p:txBody>
      </p:sp>
    </p:spTree>
    <p:extLst>
      <p:ext uri="{BB962C8B-B14F-4D97-AF65-F5344CB8AC3E}">
        <p14:creationId xmlns:p14="http://schemas.microsoft.com/office/powerpoint/2010/main" val="34572888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2354" y="118063"/>
            <a:ext cx="9423302" cy="976446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0070C0"/>
                </a:solidFill>
                <a:latin typeface="+mn-lt"/>
              </a:rPr>
              <a:t>CSV Store: Start and Configure Aggregator Using a Configuration File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827" y="1066800"/>
            <a:ext cx="11049625" cy="5791200"/>
          </a:xfrm>
        </p:spPr>
        <p:txBody>
          <a:bodyPr>
            <a:normAutofit lnSpcReduction="10000"/>
          </a:bodyPr>
          <a:lstStyle/>
          <a:p>
            <a:pPr marL="231775" indent="-219075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View store relevant part of configuration file at: 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/home/&lt;user&gt;/ldmscon2021/basic/exercises/ldms/conf/E5/</a:t>
            </a:r>
            <a:r>
              <a:rPr lang="en-US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agg_store_csv.conf</a:t>
            </a:r>
            <a:endParaRPr lang="en-US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>
                <a:latin typeface="Lucida Console" panose="020B0609040504020204" pitchFamily="49" charset="0"/>
                <a:cs typeface="Calibri" panose="020F0502020204030204" pitchFamily="34" charset="0"/>
              </a:rPr>
              <a:t>load name=store_csv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>
                <a:latin typeface="Lucida Console" panose="020B0609040504020204" pitchFamily="49" charset="0"/>
                <a:cs typeface="Calibri" panose="020F0502020204030204" pitchFamily="34" charset="0"/>
              </a:rPr>
              <a:t>config name=store_csv path=/home/user1/ldmscon2021/basic/exercises/ldms/data buffer=0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lang="en-US" sz="1800" dirty="0">
              <a:latin typeface="Lucida Console" panose="020B0609040504020204" pitchFamily="49" charset="0"/>
              <a:cs typeface="Calibri" panose="020F050202020403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>
                <a:latin typeface="Lucida Console" panose="020B0609040504020204" pitchFamily="49" charset="0"/>
                <a:cs typeface="Calibri" panose="020F0502020204030204" pitchFamily="34" charset="0"/>
              </a:rPr>
              <a:t>strgp_add name=meminfo-store_csv plugin=store_csv container=memory_metrics schema=meminfo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>
                <a:latin typeface="Lucida Console" panose="020B0609040504020204" pitchFamily="49" charset="0"/>
                <a:cs typeface="Calibri" panose="020F0502020204030204" pitchFamily="34" charset="0"/>
              </a:rPr>
              <a:t>strgp_start name=meminfo-store_csv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lang="en-US" sz="1800" dirty="0">
              <a:latin typeface="Lucida Console" panose="020B0609040504020204" pitchFamily="49" charset="0"/>
              <a:cs typeface="Calibri" panose="020F050202020403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>
                <a:latin typeface="Lucida Console" panose="020B0609040504020204" pitchFamily="49" charset="0"/>
                <a:cs typeface="Calibri" panose="020F0502020204030204" pitchFamily="34" charset="0"/>
              </a:rPr>
              <a:t>strgp_add name=vmstat-store_csv plugin=store_csv container=memory_metrics schema=vmstat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>
                <a:latin typeface="Lucida Console" panose="020B0609040504020204" pitchFamily="49" charset="0"/>
                <a:cs typeface="Calibri" panose="020F0502020204030204" pitchFamily="34" charset="0"/>
              </a:rPr>
              <a:t>strgp_start name=vmstat-store_csv</a:t>
            </a:r>
          </a:p>
          <a:p>
            <a:pPr marL="0" indent="-231775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Note</a:t>
            </a:r>
            <a:r>
              <a:rPr lang="en-US" dirty="0"/>
              <a:t> that this configuration file also stores the </a:t>
            </a:r>
            <a:r>
              <a:rPr lang="en-US" b="1" dirty="0"/>
              <a:t>vmstat metric set</a:t>
            </a:r>
            <a:r>
              <a:rPr lang="en-US" dirty="0"/>
              <a:t> in memory_metrics</a:t>
            </a:r>
          </a:p>
          <a:p>
            <a:pPr marL="0" indent="-231775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Restart your aggregator using: </a:t>
            </a:r>
            <a:r>
              <a:rPr lang="en-US" dirty="0">
                <a:solidFill>
                  <a:schemeClr val="tx1"/>
                </a:solidFill>
              </a:rPr>
              <a:t>/home/&lt;user&gt;/ldmscon2021/basic/exercises/ldms/conf/E5/</a:t>
            </a:r>
            <a:r>
              <a:rPr lang="en-US" dirty="0" err="1">
                <a:solidFill>
                  <a:schemeClr val="tx1"/>
                </a:solidFill>
              </a:rPr>
              <a:t>agg_store_csv.conf</a:t>
            </a:r>
            <a:r>
              <a:rPr lang="en-US" dirty="0">
                <a:solidFill>
                  <a:schemeClr val="tx1"/>
                </a:solidFill>
              </a:rPr>
              <a:t> </a:t>
            </a:r>
          </a:p>
          <a:p>
            <a:pPr marL="0" indent="-231775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“tail –f” each of meminfo and vmstat to see metrics being stored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82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28195FC-DED3-364E-8DEA-E63802841AF3}"/>
              </a:ext>
            </a:extLst>
          </p:cNvPr>
          <p:cNvSpPr/>
          <p:nvPr/>
        </p:nvSpPr>
        <p:spPr>
          <a:xfrm>
            <a:off x="299846" y="1728602"/>
            <a:ext cx="10783790" cy="331445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106481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F1EC61-2F29-4777-8100-BAD3DB517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83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7319CC6-7AA3-4C1A-80DD-1F6752C319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1781" y="513613"/>
            <a:ext cx="9228287" cy="1077218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latin typeface="+mn-lt"/>
              </a:rPr>
              <a:t>EXAMPLE: </a:t>
            </a:r>
            <a:r>
              <a:rPr lang="en-US" sz="3200" dirty="0">
                <a:latin typeface="+mn-lt"/>
              </a:rPr>
              <a:t>CSV Store - Start and Configure Aggregator Using a Configuration File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9E25769-8447-4326-84F4-EE2C087D1447}"/>
              </a:ext>
            </a:extLst>
          </p:cNvPr>
          <p:cNvSpPr/>
          <p:nvPr/>
        </p:nvSpPr>
        <p:spPr>
          <a:xfrm>
            <a:off x="1481856" y="2890391"/>
            <a:ext cx="8668138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chemeClr val="bg2">
                    <a:lumMod val="25000"/>
                  </a:schemeClr>
                </a:solidFill>
                <a:latin typeface="Garamond" charset="0"/>
              </a:rPr>
              <a:t>Please see </a:t>
            </a:r>
            <a:r>
              <a:rPr lang="en-US" sz="3200" dirty="0">
                <a:solidFill>
                  <a:srgbClr val="00ACD9"/>
                </a:solidFill>
                <a:latin typeface="Garamond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CSV Store </a:t>
            </a:r>
            <a:r>
              <a:rPr lang="en-US" sz="3200" dirty="0">
                <a:solidFill>
                  <a:srgbClr val="00ACD9"/>
                </a:solidFill>
                <a:latin typeface="Garamond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Using</a:t>
            </a:r>
            <a:r>
              <a:rPr lang="en-US" sz="3200" dirty="0">
                <a:solidFill>
                  <a:srgbClr val="00ACD9"/>
                </a:solidFill>
                <a:latin typeface="Garamond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Configuration File</a:t>
            </a:r>
            <a:r>
              <a:rPr lang="en-US" sz="3200" dirty="0">
                <a:solidFill>
                  <a:srgbClr val="00ACD9"/>
                </a:solidFill>
                <a:latin typeface="Garamond" charset="0"/>
              </a:rPr>
              <a:t> </a:t>
            </a:r>
            <a:r>
              <a:rPr lang="en-US" sz="3200" dirty="0">
                <a:solidFill>
                  <a:schemeClr val="bg2">
                    <a:lumMod val="25000"/>
                  </a:schemeClr>
                </a:solidFill>
                <a:latin typeface="Garamond" charset="0"/>
              </a:rPr>
              <a:t>to view a video example of Exercise 5 (slide 82).</a:t>
            </a:r>
          </a:p>
        </p:txBody>
      </p:sp>
    </p:spTree>
    <p:extLst>
      <p:ext uri="{BB962C8B-B14F-4D97-AF65-F5344CB8AC3E}">
        <p14:creationId xmlns:p14="http://schemas.microsoft.com/office/powerpoint/2010/main" val="2007144634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09591-E6F3-A04F-ACFD-BDA824379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Basics End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287DB5-8F4B-D64F-A767-B9CB54FDC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6578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6" name="image13.png" descr="ldms_memorg.png"/>
          <p:cNvPicPr/>
          <p:nvPr/>
        </p:nvPicPr>
        <p:blipFill>
          <a:blip r:embed="rId2"/>
          <a:stretch>
            <a:fillRect/>
          </a:stretch>
        </p:blipFill>
        <p:spPr>
          <a:xfrm>
            <a:off x="500127" y="0"/>
            <a:ext cx="8992077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B79E8-835A-4125-BB13-FA2D1ACF2803}" type="slidenum">
              <a:rPr lang="en-US" smtClean="0"/>
              <a:t>9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BB5086-B9A2-D346-8491-8E08E0244204}"/>
              </a:ext>
            </a:extLst>
          </p:cNvPr>
          <p:cNvSpPr txBox="1"/>
          <p:nvPr/>
        </p:nvSpPr>
        <p:spPr>
          <a:xfrm>
            <a:off x="9559634" y="997529"/>
            <a:ext cx="235131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Meta-data only transferred upon initialization or change – this reduces both CPU and network burden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Separation of data and meta-data blocks enables efficient RDMA transfer of data</a:t>
            </a:r>
          </a:p>
        </p:txBody>
      </p:sp>
    </p:spTree>
    <p:extLst>
      <p:ext uri="{BB962C8B-B14F-4D97-AF65-F5344CB8AC3E}">
        <p14:creationId xmlns:p14="http://schemas.microsoft.com/office/powerpoint/2010/main" val="1471400641"/>
      </p:ext>
    </p:extLst>
  </p:cSld>
  <p:clrMapOvr>
    <a:masterClrMapping/>
  </p:clrMapOvr>
</p:sld>
</file>

<file path=ppt/theme/theme1.xml><?xml version="1.0" encoding="utf-8"?>
<a:theme xmlns:a="http://schemas.openxmlformats.org/drawingml/2006/main" name="Sandia Theme (White Background)">
  <a:themeElements>
    <a:clrScheme name="Sandia 2018">
      <a:dk1>
        <a:srgbClr val="000000"/>
      </a:dk1>
      <a:lt1>
        <a:srgbClr val="FFFFFF"/>
      </a:lt1>
      <a:dk2>
        <a:srgbClr val="005376"/>
      </a:dk2>
      <a:lt2>
        <a:srgbClr val="E7E6E6"/>
      </a:lt2>
      <a:accent1>
        <a:srgbClr val="008E74"/>
      </a:accent1>
      <a:accent2>
        <a:srgbClr val="6CB312"/>
      </a:accent2>
      <a:accent3>
        <a:srgbClr val="FFA033"/>
      </a:accent3>
      <a:accent4>
        <a:srgbClr val="A92C00"/>
      </a:accent4>
      <a:accent5>
        <a:srgbClr val="7D0D7C"/>
      </a:accent5>
      <a:accent6>
        <a:srgbClr val="00ADD0"/>
      </a:accent6>
      <a:hlink>
        <a:srgbClr val="0563C1"/>
      </a:hlink>
      <a:folHlink>
        <a:srgbClr val="954F72"/>
      </a:folHlink>
    </a:clrScheme>
    <a:fontScheme name="Garamond-Trebuchet MS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Sandia 2018">
    <a:dk1>
      <a:srgbClr val="000000"/>
    </a:dk1>
    <a:lt1>
      <a:srgbClr val="FFFFFF"/>
    </a:lt1>
    <a:dk2>
      <a:srgbClr val="005376"/>
    </a:dk2>
    <a:lt2>
      <a:srgbClr val="E7E6E6"/>
    </a:lt2>
    <a:accent1>
      <a:srgbClr val="008E74"/>
    </a:accent1>
    <a:accent2>
      <a:srgbClr val="6CB312"/>
    </a:accent2>
    <a:accent3>
      <a:srgbClr val="FFA033"/>
    </a:accent3>
    <a:accent4>
      <a:srgbClr val="A92C00"/>
    </a:accent4>
    <a:accent5>
      <a:srgbClr val="7D0D7C"/>
    </a:accent5>
    <a:accent6>
      <a:srgbClr val="00ADD0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Sandia 2018">
    <a:dk1>
      <a:srgbClr val="000000"/>
    </a:dk1>
    <a:lt1>
      <a:srgbClr val="FFFFFF"/>
    </a:lt1>
    <a:dk2>
      <a:srgbClr val="005376"/>
    </a:dk2>
    <a:lt2>
      <a:srgbClr val="E7E6E6"/>
    </a:lt2>
    <a:accent1>
      <a:srgbClr val="008E74"/>
    </a:accent1>
    <a:accent2>
      <a:srgbClr val="6CB312"/>
    </a:accent2>
    <a:accent3>
      <a:srgbClr val="FFA033"/>
    </a:accent3>
    <a:accent4>
      <a:srgbClr val="A92C00"/>
    </a:accent4>
    <a:accent5>
      <a:srgbClr val="7D0D7C"/>
    </a:accent5>
    <a:accent6>
      <a:srgbClr val="00ADD0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7304</TotalTime>
  <Words>7955</Words>
  <Application>Microsoft Office PowerPoint</Application>
  <PresentationFormat>Widescreen</PresentationFormat>
  <Paragraphs>1018</Paragraphs>
  <Slides>84</Slides>
  <Notes>24</Notes>
  <HiddenSlides>1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84</vt:i4>
      </vt:variant>
    </vt:vector>
  </HeadingPairs>
  <TitlesOfParts>
    <vt:vector size="93" baseType="lpstr">
      <vt:lpstr>Arial</vt:lpstr>
      <vt:lpstr>Calibri</vt:lpstr>
      <vt:lpstr>Courier New</vt:lpstr>
      <vt:lpstr>Garamond</vt:lpstr>
      <vt:lpstr>Gill Sans MT</vt:lpstr>
      <vt:lpstr>Lucida Console</vt:lpstr>
      <vt:lpstr>Trebuchet MS</vt:lpstr>
      <vt:lpstr>Wingdings</vt:lpstr>
      <vt:lpstr>Sandia Theme (White Background)</vt:lpstr>
      <vt:lpstr>LDMS Version 4.3 Tutorial Part 1: Basics    https://github.com/ovis-hpc/ovis</vt:lpstr>
      <vt:lpstr>Advance Set-up (site specific: wifi UCF_Guest)</vt:lpstr>
      <vt:lpstr>Tutorial Format (Basic)</vt:lpstr>
      <vt:lpstr>LDMS Overview</vt:lpstr>
      <vt:lpstr>Lightweight Distributed Metric Service (LDMS) High Level Overview</vt:lpstr>
      <vt:lpstr>PowerPoint Presentation</vt:lpstr>
      <vt:lpstr>PowerPoint Presentation</vt:lpstr>
      <vt:lpstr>LDMS Plugin Architecture</vt:lpstr>
      <vt:lpstr>PowerPoint Presentation</vt:lpstr>
      <vt:lpstr>Resources</vt:lpstr>
      <vt:lpstr>Supported platforms and networks</vt:lpstr>
      <vt:lpstr>Build dependencies</vt:lpstr>
      <vt:lpstr>LDMS Installation methods</vt:lpstr>
      <vt:lpstr>Setup</vt:lpstr>
      <vt:lpstr>Getting started: Log in and set up your environment</vt:lpstr>
      <vt:lpstr>Directory structure</vt:lpstr>
      <vt:lpstr>Getting started: Set up and verify your environment</vt:lpstr>
      <vt:lpstr>Exercise 1: Configuring and Running Samplers</vt:lpstr>
      <vt:lpstr>LDMS Plugin Architecture</vt:lpstr>
      <vt:lpstr>Start and Check Status of a LDMS Daemon</vt:lpstr>
      <vt:lpstr>Start a LDMS daemon</vt:lpstr>
      <vt:lpstr>Check ldmsd Running Status</vt:lpstr>
      <vt:lpstr>EXAMPLE: Start and Check LDMS Daemon</vt:lpstr>
      <vt:lpstr>Manually Configure a Sampler Plugin</vt:lpstr>
      <vt:lpstr>LDMS Plugin Architecture</vt:lpstr>
      <vt:lpstr>Configuring a LDMS Daemon Sampler Plugin</vt:lpstr>
      <vt:lpstr>Interactive Configuration Using The ldmsd_controller</vt:lpstr>
      <vt:lpstr>Load and Configure the “meminfo” Sampler Using the ldmsd_controller</vt:lpstr>
      <vt:lpstr>Query Current Sets Using “ldms_ls”</vt:lpstr>
      <vt:lpstr>Get The Set Meta-Data Before Starting The “meminfo” Sampler Plugin Using –v Flag</vt:lpstr>
      <vt:lpstr>EXAMPLE: Interactive Configuration Using The ldmsd_controller </vt:lpstr>
      <vt:lpstr>Query Current Metric Values Before Starting The “meminfo” Sampler Plugin using –l flag</vt:lpstr>
      <vt:lpstr>Start The “meminfo” Sampler Plugin Using the ldmsd_controller</vt:lpstr>
      <vt:lpstr>Query Current Metric Values After Starting The “meminfo” Sampler Plugin</vt:lpstr>
      <vt:lpstr>Check Source (/proc/meminfo) For Reference</vt:lpstr>
      <vt:lpstr>EXAMPLE: “meminfo” Sampler Plugin</vt:lpstr>
      <vt:lpstr>Change The Sampling Interval</vt:lpstr>
      <vt:lpstr>EXAMPLE: Change Sample Interval</vt:lpstr>
      <vt:lpstr>Kill Currently Running Daemons</vt:lpstr>
      <vt:lpstr>Start a ldmsd and Configure a Sampler Plugin Using a Configuration File</vt:lpstr>
      <vt:lpstr>Query The Metric Values: The “meminfo” Sampler Is Configured And Running</vt:lpstr>
      <vt:lpstr>Multiple Sampler Plugins Running on a Single ldmsd</vt:lpstr>
      <vt:lpstr>EXAMPLE: Multiple Sampler Plugins</vt:lpstr>
      <vt:lpstr>Configuration Methods Summary</vt:lpstr>
      <vt:lpstr>Exercise 2: Configure LDMS Aggregators</vt:lpstr>
      <vt:lpstr>LDMS Plugin Architecture</vt:lpstr>
      <vt:lpstr>Configure a LDMS Daemon (ldmsd) to Aggregate Metric Set(s)</vt:lpstr>
      <vt:lpstr>Start a ldmsd That Will Be Used For Aggregation</vt:lpstr>
      <vt:lpstr>Interactive Aggregator Configuration Using the ldmsd_controller</vt:lpstr>
      <vt:lpstr>Simple Aggregator Producer Configuration</vt:lpstr>
      <vt:lpstr>Check Aggregator Status  (after producer (prdcr) is started but before the updater (updtr) is started)</vt:lpstr>
      <vt:lpstr>Query Current Metric Values On The Aggregator</vt:lpstr>
      <vt:lpstr>EXAMPLE: Simple Aggregator Producer Configuration</vt:lpstr>
      <vt:lpstr>Configure and Start Aggregator Updater Policy</vt:lpstr>
      <vt:lpstr>Check Aggregator Status  (after starting both producer (prdcr) and updater (updtr) policies)</vt:lpstr>
      <vt:lpstr>Query Current Metric Values On The Aggregator</vt:lpstr>
      <vt:lpstr>EXAMPLE: Simple Aggregator Updater Configuration</vt:lpstr>
      <vt:lpstr>Start Aggregator ldmsd Using a Configuration File</vt:lpstr>
      <vt:lpstr>Query Current Metric Values On The Aggregator</vt:lpstr>
      <vt:lpstr>EXAMPLE: Simple Aggregator with Configuration File</vt:lpstr>
      <vt:lpstr>Exercise 3: Aggregating From Remote Hosts: Building a Distributed Monitoring System</vt:lpstr>
      <vt:lpstr>Aggregate From Other Student Samplers</vt:lpstr>
      <vt:lpstr>Aggregate From Other Student Samplers (cont’d)</vt:lpstr>
      <vt:lpstr>Check Aggregator Status</vt:lpstr>
      <vt:lpstr>EXAMPLE: Aggregate From Other Student Samplers</vt:lpstr>
      <vt:lpstr>Exercise 4: Basic Dynamic Configurations and Resilience</vt:lpstr>
      <vt:lpstr>Basic Dynamic Configuration Changes</vt:lpstr>
      <vt:lpstr>Dynamically Changing a Sampler Plugin’s Interval Parameters (Exercise 1 - slide 37)</vt:lpstr>
      <vt:lpstr>Dynamic Changes and Aggregator Robustness</vt:lpstr>
      <vt:lpstr>Dynamic Changes and Robustness (cont’d)</vt:lpstr>
      <vt:lpstr>Exercise 5: Storing Data In CSV Format</vt:lpstr>
      <vt:lpstr>LDMS Plugin Architecture</vt:lpstr>
      <vt:lpstr>Storing Data: CSV Store Plugin</vt:lpstr>
      <vt:lpstr>CSV Store: Manual Aggregator Configuration</vt:lpstr>
      <vt:lpstr>CSV Store: Cont.</vt:lpstr>
      <vt:lpstr>CSV Store: Cont.</vt:lpstr>
      <vt:lpstr>CSV Store: Cont.</vt:lpstr>
      <vt:lpstr>CSV Store: Continued</vt:lpstr>
      <vt:lpstr>CSV Store: Cont.</vt:lpstr>
      <vt:lpstr>Examining The CSV File</vt:lpstr>
      <vt:lpstr>EXAMPLE: CSV Store - Manual Aggregator Configuration </vt:lpstr>
      <vt:lpstr>CSV Store: Start and Configure Aggregator Using a Configuration File</vt:lpstr>
      <vt:lpstr>EXAMPLE: CSV Store - Start and Configure Aggregator Using a Configuration File</vt:lpstr>
      <vt:lpstr>Basics End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Microsoft Office User</dc:creator>
  <cp:keywords/>
  <dc:description/>
  <cp:lastModifiedBy>Walton, Sara Petra</cp:lastModifiedBy>
  <cp:revision>100</cp:revision>
  <dcterms:created xsi:type="dcterms:W3CDTF">2017-10-14T01:15:26Z</dcterms:created>
  <dcterms:modified xsi:type="dcterms:W3CDTF">2021-10-25T21:02:19Z</dcterms:modified>
  <cp:category/>
</cp:coreProperties>
</file>

<file path=docProps/thumbnail.jpeg>
</file>